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6578D5-FA8F-4EBD-BF1F-CA23B6F3E4D9}"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413854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578D5-FA8F-4EBD-BF1F-CA23B6F3E4D9}"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338616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578D5-FA8F-4EBD-BF1F-CA23B6F3E4D9}"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180464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578D5-FA8F-4EBD-BF1F-CA23B6F3E4D9}"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424824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6578D5-FA8F-4EBD-BF1F-CA23B6F3E4D9}"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1879618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6578D5-FA8F-4EBD-BF1F-CA23B6F3E4D9}"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268115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6578D5-FA8F-4EBD-BF1F-CA23B6F3E4D9}" type="datetimeFigureOut">
              <a:rPr lang="en-US" smtClean="0"/>
              <a:t>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146223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6578D5-FA8F-4EBD-BF1F-CA23B6F3E4D9}"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3917330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578D5-FA8F-4EBD-BF1F-CA23B6F3E4D9}" type="datetimeFigureOut">
              <a:rPr lang="en-US" smtClean="0"/>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381709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6578D5-FA8F-4EBD-BF1F-CA23B6F3E4D9}"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212458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6578D5-FA8F-4EBD-BF1F-CA23B6F3E4D9}"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1E6F9-2CE4-49F1-B4ED-93616E2F726F}" type="slidenum">
              <a:rPr lang="en-US" smtClean="0"/>
              <a:t>‹#›</a:t>
            </a:fld>
            <a:endParaRPr lang="en-US"/>
          </a:p>
        </p:txBody>
      </p:sp>
    </p:spTree>
    <p:extLst>
      <p:ext uri="{BB962C8B-B14F-4D97-AF65-F5344CB8AC3E}">
        <p14:creationId xmlns:p14="http://schemas.microsoft.com/office/powerpoint/2010/main" val="19302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578D5-FA8F-4EBD-BF1F-CA23B6F3E4D9}" type="datetimeFigureOut">
              <a:rPr lang="en-US" smtClean="0"/>
              <a:t>2/11/2024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A1E6F9-2CE4-49F1-B4ED-93616E2F726F}" type="slidenum">
              <a:rPr lang="en-US" smtClean="0"/>
              <a:t>‹#›</a:t>
            </a:fld>
            <a:endParaRPr lang="en-US"/>
          </a:p>
        </p:txBody>
      </p:sp>
    </p:spTree>
    <p:extLst>
      <p:ext uri="{BB962C8B-B14F-4D97-AF65-F5344CB8AC3E}">
        <p14:creationId xmlns:p14="http://schemas.microsoft.com/office/powerpoint/2010/main" val="1715721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CLASS IX </a:t>
            </a:r>
            <a:br>
              <a:rPr lang="en-US" dirty="0"/>
            </a:br>
            <a:r>
              <a:rPr lang="en-US" dirty="0"/>
              <a:t>ARTIFICIAL INTELLIGENCE</a:t>
            </a:r>
            <a:endParaRPr lang="en-US" dirty="0"/>
          </a:p>
        </p:txBody>
      </p:sp>
      <p:sp>
        <p:nvSpPr>
          <p:cNvPr id="3" name="Subtitle 2"/>
          <p:cNvSpPr>
            <a:spLocks noGrp="1"/>
          </p:cNvSpPr>
          <p:nvPr>
            <p:ph type="subTitle" idx="1"/>
          </p:nvPr>
        </p:nvSpPr>
        <p:spPr>
          <a:xfrm>
            <a:off x="1667691" y="3262404"/>
            <a:ext cx="9144000" cy="1655762"/>
          </a:xfrm>
        </p:spPr>
        <p:txBody>
          <a:bodyPr>
            <a:noAutofit/>
          </a:bodyPr>
          <a:lstStyle/>
          <a:p>
            <a:r>
              <a:rPr lang="en-US" sz="7200" dirty="0" smtClean="0"/>
              <a:t>PART A</a:t>
            </a:r>
          </a:p>
          <a:p>
            <a:r>
              <a:rPr lang="en-US" sz="7200" dirty="0" smtClean="0"/>
              <a:t>UNIT-5 </a:t>
            </a:r>
            <a:r>
              <a:rPr lang="en-US" sz="7200" dirty="0" smtClean="0"/>
              <a:t>GREEN SKILLS</a:t>
            </a:r>
            <a:endParaRPr lang="en-US" sz="7200" dirty="0"/>
          </a:p>
        </p:txBody>
      </p:sp>
    </p:spTree>
    <p:extLst>
      <p:ext uri="{BB962C8B-B14F-4D97-AF65-F5344CB8AC3E}">
        <p14:creationId xmlns:p14="http://schemas.microsoft.com/office/powerpoint/2010/main" val="68565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 y="175396"/>
            <a:ext cx="11950337" cy="4351338"/>
          </a:xfrm>
        </p:spPr>
        <p:txBody>
          <a:bodyPr>
            <a:normAutofit fontScale="85000" lnSpcReduction="20000"/>
          </a:bodyPr>
          <a:lstStyle/>
          <a:p>
            <a:r>
              <a:rPr lang="en-US" b="1" dirty="0" smtClean="0"/>
              <a:t>Harmful radiation</a:t>
            </a:r>
            <a:endParaRPr lang="en-US" dirty="0" smtClean="0"/>
          </a:p>
          <a:p>
            <a:r>
              <a:rPr lang="en-US" dirty="0" smtClean="0"/>
              <a:t>The atmosphere </a:t>
            </a:r>
            <a:r>
              <a:rPr lang="en-US" dirty="0"/>
              <a:t>protects </a:t>
            </a:r>
            <a:r>
              <a:rPr lang="en-US" dirty="0" smtClean="0"/>
              <a:t>us from </a:t>
            </a:r>
            <a:r>
              <a:rPr lang="en-US" dirty="0"/>
              <a:t>harmful radiation from the sun. This is done by </a:t>
            </a:r>
            <a:r>
              <a:rPr lang="en-US" dirty="0" smtClean="0"/>
              <a:t>a layer </a:t>
            </a:r>
            <a:r>
              <a:rPr lang="en-US" dirty="0"/>
              <a:t>all around the earth, in the atmosphere, called </a:t>
            </a:r>
            <a:r>
              <a:rPr lang="en-US" dirty="0" smtClean="0"/>
              <a:t>the ‘</a:t>
            </a:r>
            <a:r>
              <a:rPr lang="en-US" dirty="0"/>
              <a:t>Ozone Layer’. It is made of a gas called ‘Ozone’. </a:t>
            </a:r>
            <a:r>
              <a:rPr lang="en-US" dirty="0" smtClean="0"/>
              <a:t>This </a:t>
            </a:r>
            <a:r>
              <a:rPr lang="en-US" dirty="0"/>
              <a:t>layer in the atmosphere protects us from the </a:t>
            </a:r>
            <a:r>
              <a:rPr lang="en-US" dirty="0" smtClean="0"/>
              <a:t>harmful radiation</a:t>
            </a:r>
            <a:r>
              <a:rPr lang="en-US" dirty="0"/>
              <a:t>.</a:t>
            </a:r>
          </a:p>
          <a:p>
            <a:r>
              <a:rPr lang="en-US" dirty="0"/>
              <a:t>Cleaning chemicals, coolants in refrigerators and </a:t>
            </a:r>
            <a:r>
              <a:rPr lang="en-US" dirty="0" err="1"/>
              <a:t>airconditioners</a:t>
            </a:r>
            <a:r>
              <a:rPr lang="en-US" dirty="0" smtClean="0"/>
              <a:t>, etc</a:t>
            </a:r>
            <a:r>
              <a:rPr lang="en-US" dirty="0"/>
              <a:t>., release ozone depleting substances</a:t>
            </a:r>
            <a:r>
              <a:rPr lang="en-US" dirty="0" smtClean="0"/>
              <a:t>, such </a:t>
            </a:r>
            <a:r>
              <a:rPr lang="en-US" dirty="0"/>
              <a:t>as chlorofluorocarbons in the atmosphere. </a:t>
            </a:r>
            <a:r>
              <a:rPr lang="en-US" dirty="0" smtClean="0"/>
              <a:t>These destroy </a:t>
            </a:r>
            <a:r>
              <a:rPr lang="en-US" dirty="0"/>
              <a:t>the ozone in the atmosphere, making ‘holes’ </a:t>
            </a:r>
            <a:r>
              <a:rPr lang="en-US" dirty="0" smtClean="0"/>
              <a:t>in the </a:t>
            </a:r>
            <a:r>
              <a:rPr lang="en-US" dirty="0"/>
              <a:t>ozone layer. The harmful radiation comes in through</a:t>
            </a:r>
          </a:p>
          <a:p>
            <a:r>
              <a:rPr lang="en-US" dirty="0" smtClean="0"/>
              <a:t>These </a:t>
            </a:r>
            <a:r>
              <a:rPr lang="en-US" dirty="0"/>
              <a:t>‘holes’ and cause increased incidence of </a:t>
            </a:r>
            <a:r>
              <a:rPr lang="en-US" dirty="0" smtClean="0"/>
              <a:t>health disorders</a:t>
            </a:r>
            <a:r>
              <a:rPr lang="en-US" dirty="0"/>
              <a:t>, such as skin cancer.</a:t>
            </a:r>
          </a:p>
          <a:p>
            <a:r>
              <a:rPr lang="en-US" b="1" dirty="0"/>
              <a:t>Natural disasters</a:t>
            </a:r>
          </a:p>
          <a:p>
            <a:r>
              <a:rPr lang="en-US" dirty="0"/>
              <a:t>Natural disasters include floods, earthquakes</a:t>
            </a:r>
            <a:r>
              <a:rPr lang="en-US" dirty="0" smtClean="0"/>
              <a:t>, landslides</a:t>
            </a:r>
            <a:r>
              <a:rPr lang="en-US" dirty="0"/>
              <a:t>, storms, etc. Our actions in </a:t>
            </a:r>
            <a:r>
              <a:rPr lang="en-US" dirty="0" smtClean="0"/>
              <a:t>exploiting natural </a:t>
            </a:r>
            <a:r>
              <a:rPr lang="en-US" dirty="0"/>
              <a:t>resources for building structures, such as </a:t>
            </a:r>
            <a:r>
              <a:rPr lang="en-US" dirty="0" smtClean="0"/>
              <a:t>large dams </a:t>
            </a:r>
            <a:r>
              <a:rPr lang="en-US" dirty="0"/>
              <a:t>and </a:t>
            </a:r>
            <a:r>
              <a:rPr lang="en-US" dirty="0" err="1"/>
              <a:t>buidlings</a:t>
            </a:r>
            <a:r>
              <a:rPr lang="en-US" dirty="0"/>
              <a:t> sometimes aggravates the </a:t>
            </a:r>
            <a:r>
              <a:rPr lang="en-US" dirty="0" smtClean="0"/>
              <a:t>impact of </a:t>
            </a:r>
            <a:r>
              <a:rPr lang="en-US" dirty="0"/>
              <a:t>natural calamities and disasters.</a:t>
            </a:r>
          </a:p>
        </p:txBody>
      </p:sp>
    </p:spTree>
    <p:extLst>
      <p:ext uri="{BB962C8B-B14F-4D97-AF65-F5344CB8AC3E}">
        <p14:creationId xmlns:p14="http://schemas.microsoft.com/office/powerpoint/2010/main" val="1353088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932" y="231957"/>
            <a:ext cx="10515600" cy="4351338"/>
          </a:xfrm>
        </p:spPr>
        <p:txBody>
          <a:bodyPr/>
          <a:lstStyle/>
          <a:p>
            <a:r>
              <a:rPr lang="en-US" b="1" dirty="0"/>
              <a:t>Saving the environment: What can you </a:t>
            </a:r>
            <a:r>
              <a:rPr lang="en-US" b="1" dirty="0" smtClean="0"/>
              <a:t>do</a:t>
            </a:r>
          </a:p>
          <a:p>
            <a:r>
              <a:rPr lang="en-US" b="1" dirty="0"/>
              <a:t>Reduce, Reuse, Recycle</a:t>
            </a:r>
            <a:endParaRPr lang="en-US" dirty="0"/>
          </a:p>
        </p:txBody>
      </p:sp>
      <p:pic>
        <p:nvPicPr>
          <p:cNvPr id="4" name="Picture 3"/>
          <p:cNvPicPr>
            <a:picLocks noChangeAspect="1"/>
          </p:cNvPicPr>
          <p:nvPr/>
        </p:nvPicPr>
        <p:blipFill>
          <a:blip r:embed="rId2"/>
          <a:stretch>
            <a:fillRect/>
          </a:stretch>
        </p:blipFill>
        <p:spPr>
          <a:xfrm>
            <a:off x="587556" y="1312250"/>
            <a:ext cx="10660568" cy="3377315"/>
          </a:xfrm>
          <a:prstGeom prst="rect">
            <a:avLst/>
          </a:prstGeom>
        </p:spPr>
      </p:pic>
    </p:spTree>
    <p:extLst>
      <p:ext uri="{BB962C8B-B14F-4D97-AF65-F5344CB8AC3E}">
        <p14:creationId xmlns:p14="http://schemas.microsoft.com/office/powerpoint/2010/main" val="2911023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95" y="221433"/>
            <a:ext cx="10515600" cy="1325563"/>
          </a:xfrm>
        </p:spPr>
        <p:txBody>
          <a:bodyPr/>
          <a:lstStyle/>
          <a:p>
            <a:r>
              <a:rPr lang="en-US" b="1" dirty="0"/>
              <a:t>Actions for saving the environment</a:t>
            </a:r>
            <a:endParaRPr lang="en-US" dirty="0"/>
          </a:p>
        </p:txBody>
      </p:sp>
      <p:pic>
        <p:nvPicPr>
          <p:cNvPr id="4" name="Content Placeholder 3"/>
          <p:cNvPicPr>
            <a:picLocks noGrp="1" noChangeAspect="1"/>
          </p:cNvPicPr>
          <p:nvPr>
            <p:ph idx="1"/>
          </p:nvPr>
        </p:nvPicPr>
        <p:blipFill>
          <a:blip r:embed="rId2"/>
          <a:stretch>
            <a:fillRect/>
          </a:stretch>
        </p:blipFill>
        <p:spPr>
          <a:xfrm>
            <a:off x="1384119" y="1126784"/>
            <a:ext cx="9303476" cy="5579544"/>
          </a:xfrm>
          <a:prstGeom prst="rect">
            <a:avLst/>
          </a:prstGeom>
        </p:spPr>
      </p:pic>
    </p:spTree>
    <p:extLst>
      <p:ext uri="{BB962C8B-B14F-4D97-AF65-F5344CB8AC3E}">
        <p14:creationId xmlns:p14="http://schemas.microsoft.com/office/powerpoint/2010/main" val="1700723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 y="195308"/>
            <a:ext cx="10515600" cy="1325563"/>
          </a:xfrm>
        </p:spPr>
        <p:txBody>
          <a:bodyPr/>
          <a:lstStyle/>
          <a:p>
            <a:r>
              <a:rPr lang="en-US" b="1" dirty="0"/>
              <a:t>Conserving Natural Resources</a:t>
            </a:r>
            <a:endParaRPr lang="en-US" dirty="0"/>
          </a:p>
        </p:txBody>
      </p:sp>
      <p:sp>
        <p:nvSpPr>
          <p:cNvPr id="3" name="Content Placeholder 2"/>
          <p:cNvSpPr>
            <a:spLocks noGrp="1"/>
          </p:cNvSpPr>
          <p:nvPr>
            <p:ph idx="1"/>
          </p:nvPr>
        </p:nvSpPr>
        <p:spPr>
          <a:xfrm>
            <a:off x="381000" y="1329236"/>
            <a:ext cx="11597640" cy="4351338"/>
          </a:xfrm>
        </p:spPr>
        <p:txBody>
          <a:bodyPr>
            <a:normAutofit fontScale="92500" lnSpcReduction="10000"/>
          </a:bodyPr>
          <a:lstStyle/>
          <a:p>
            <a:r>
              <a:rPr lang="en-US" dirty="0"/>
              <a:t>Soil </a:t>
            </a:r>
            <a:r>
              <a:rPr lang="en-US" dirty="0" smtClean="0"/>
              <a:t>conservation</a:t>
            </a:r>
          </a:p>
          <a:p>
            <a:r>
              <a:rPr lang="en-US" dirty="0"/>
              <a:t>Water </a:t>
            </a:r>
            <a:r>
              <a:rPr lang="en-US" dirty="0" smtClean="0"/>
              <a:t>conservation</a:t>
            </a:r>
          </a:p>
          <a:p>
            <a:r>
              <a:rPr lang="en-US" dirty="0"/>
              <a:t>Energy </a:t>
            </a:r>
            <a:r>
              <a:rPr lang="en-US" dirty="0" smtClean="0"/>
              <a:t>conservation</a:t>
            </a:r>
          </a:p>
          <a:p>
            <a:r>
              <a:rPr lang="en-US" dirty="0"/>
              <a:t>Food </a:t>
            </a:r>
            <a:r>
              <a:rPr lang="en-US" dirty="0" smtClean="0"/>
              <a:t>conservation</a:t>
            </a:r>
          </a:p>
          <a:p>
            <a:r>
              <a:rPr lang="en-US" dirty="0"/>
              <a:t>Forest </a:t>
            </a:r>
            <a:r>
              <a:rPr lang="en-US" dirty="0" smtClean="0"/>
              <a:t>conservation</a:t>
            </a:r>
            <a:r>
              <a:rPr lang="en-US" b="1" dirty="0"/>
              <a:t>		</a:t>
            </a:r>
            <a:endParaRPr lang="en-US" b="1" dirty="0" smtClean="0"/>
          </a:p>
          <a:p>
            <a:r>
              <a:rPr lang="en-US" b="1" dirty="0"/>
              <a:t>Green Consumer</a:t>
            </a:r>
          </a:p>
          <a:p>
            <a:r>
              <a:rPr lang="en-US" dirty="0"/>
              <a:t>A green consumer is someone who is very concerned about </a:t>
            </a:r>
            <a:r>
              <a:rPr lang="en-US" dirty="0" smtClean="0"/>
              <a:t>the environment </a:t>
            </a:r>
            <a:r>
              <a:rPr lang="en-US" dirty="0"/>
              <a:t>and, therefore, only purchases products that </a:t>
            </a:r>
            <a:r>
              <a:rPr lang="en-US" dirty="0" smtClean="0"/>
              <a:t>are environment-friendly </a:t>
            </a:r>
            <a:r>
              <a:rPr lang="en-US" dirty="0"/>
              <a:t>or eco-friendly. Products with little or </a:t>
            </a:r>
            <a:r>
              <a:rPr lang="en-US" dirty="0" smtClean="0"/>
              <a:t>no packaging</a:t>
            </a:r>
            <a:r>
              <a:rPr lang="en-US" dirty="0"/>
              <a:t>, products made from natural ingredients and </a:t>
            </a:r>
            <a:r>
              <a:rPr lang="en-US" dirty="0" smtClean="0"/>
              <a:t>products that </a:t>
            </a:r>
            <a:r>
              <a:rPr lang="en-US" dirty="0"/>
              <a:t>are made without causing pollution are all examples of </a:t>
            </a:r>
            <a:r>
              <a:rPr lang="en-US" dirty="0" smtClean="0"/>
              <a:t>ecofriendly products</a:t>
            </a:r>
            <a:endParaRPr lang="en-US" dirty="0"/>
          </a:p>
        </p:txBody>
      </p:sp>
    </p:spTree>
    <p:extLst>
      <p:ext uri="{BB962C8B-B14F-4D97-AF65-F5344CB8AC3E}">
        <p14:creationId xmlns:p14="http://schemas.microsoft.com/office/powerpoint/2010/main" val="1107346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032421" y="3752850"/>
            <a:ext cx="3009900" cy="3105150"/>
          </a:xfrm>
          <a:prstGeom prst="rect">
            <a:avLst/>
          </a:prstGeom>
        </p:spPr>
      </p:pic>
      <p:sp>
        <p:nvSpPr>
          <p:cNvPr id="3" name="Content Placeholder 2"/>
          <p:cNvSpPr>
            <a:spLocks noGrp="1"/>
          </p:cNvSpPr>
          <p:nvPr>
            <p:ph idx="1"/>
          </p:nvPr>
        </p:nvSpPr>
        <p:spPr>
          <a:xfrm>
            <a:off x="0" y="139631"/>
            <a:ext cx="12192000" cy="4351338"/>
          </a:xfrm>
        </p:spPr>
        <p:txBody>
          <a:bodyPr>
            <a:normAutofit fontScale="92500" lnSpcReduction="20000"/>
          </a:bodyPr>
          <a:lstStyle/>
          <a:p>
            <a:pPr algn="just"/>
            <a:r>
              <a:rPr lang="en-US" b="1" dirty="0"/>
              <a:t>Green growth</a:t>
            </a:r>
          </a:p>
          <a:p>
            <a:pPr algn="just"/>
            <a:r>
              <a:rPr lang="en-US" dirty="0"/>
              <a:t>The concept of green growth aims at achieving </a:t>
            </a:r>
            <a:r>
              <a:rPr lang="en-US" dirty="0" smtClean="0"/>
              <a:t>economic growth </a:t>
            </a:r>
            <a:r>
              <a:rPr lang="en-US" dirty="0"/>
              <a:t>that is socially inclusive and </a:t>
            </a:r>
            <a:r>
              <a:rPr lang="en-US" dirty="0" smtClean="0"/>
              <a:t>environmentally sustainable</a:t>
            </a:r>
            <a:r>
              <a:rPr lang="en-US" dirty="0"/>
              <a:t>. The Ministry of Environment, Forest, </a:t>
            </a:r>
            <a:r>
              <a:rPr lang="en-US" dirty="0" smtClean="0"/>
              <a:t>and Climate </a:t>
            </a:r>
            <a:r>
              <a:rPr lang="en-US" dirty="0"/>
              <a:t>Change, Government of India recognized </a:t>
            </a:r>
            <a:r>
              <a:rPr lang="en-US" dirty="0" smtClean="0"/>
              <a:t>green growth </a:t>
            </a:r>
            <a:r>
              <a:rPr lang="en-US" dirty="0"/>
              <a:t>in its vision, wherein ‘poverty eradication’ </a:t>
            </a:r>
            <a:r>
              <a:rPr lang="en-US" dirty="0" smtClean="0"/>
              <a:t>along with </a:t>
            </a:r>
            <a:r>
              <a:rPr lang="en-US" dirty="0"/>
              <a:t>green growth is to be seen as the focal point </a:t>
            </a:r>
            <a:r>
              <a:rPr lang="en-US" dirty="0" smtClean="0"/>
              <a:t>for green </a:t>
            </a:r>
            <a:r>
              <a:rPr lang="en-US" dirty="0"/>
              <a:t>economy</a:t>
            </a:r>
            <a:r>
              <a:rPr lang="en-US" dirty="0" smtClean="0"/>
              <a:t>.</a:t>
            </a:r>
          </a:p>
          <a:p>
            <a:pPr marL="0" indent="0" algn="just">
              <a:buNone/>
            </a:pPr>
            <a:r>
              <a:rPr lang="en-US" b="1" dirty="0"/>
              <a:t>Green Economy</a:t>
            </a:r>
          </a:p>
          <a:p>
            <a:pPr algn="just"/>
            <a:r>
              <a:rPr lang="en-US" dirty="0"/>
              <a:t>The term ‘Green Economy’ was first coined in a </a:t>
            </a:r>
            <a:r>
              <a:rPr lang="en-US" dirty="0" smtClean="0"/>
              <a:t>1989 report </a:t>
            </a:r>
            <a:r>
              <a:rPr lang="en-US" dirty="0"/>
              <a:t>for the Government of the United Kingdom </a:t>
            </a:r>
            <a:r>
              <a:rPr lang="en-US" dirty="0" smtClean="0"/>
              <a:t>by a </a:t>
            </a:r>
            <a:r>
              <a:rPr lang="en-US" dirty="0"/>
              <a:t>group of leading environmental economists, </a:t>
            </a:r>
            <a:r>
              <a:rPr lang="en-US" dirty="0" smtClean="0"/>
              <a:t>entitled Blueprint </a:t>
            </a:r>
            <a:r>
              <a:rPr lang="en-US" dirty="0"/>
              <a:t>for a Green </a:t>
            </a:r>
            <a:r>
              <a:rPr lang="en-US" dirty="0" smtClean="0"/>
              <a:t> Economy</a:t>
            </a:r>
            <a:r>
              <a:rPr lang="en-US" dirty="0"/>
              <a:t>. </a:t>
            </a:r>
            <a:endParaRPr lang="en-US" dirty="0" smtClean="0"/>
          </a:p>
          <a:p>
            <a:pPr algn="just"/>
            <a:r>
              <a:rPr lang="en-US" dirty="0" smtClean="0"/>
              <a:t>UNEP </a:t>
            </a:r>
            <a:r>
              <a:rPr lang="en-US" dirty="0"/>
              <a:t>has </a:t>
            </a:r>
            <a:r>
              <a:rPr lang="en-US" dirty="0" smtClean="0"/>
              <a:t>defined the </a:t>
            </a:r>
            <a:r>
              <a:rPr lang="en-US" dirty="0"/>
              <a:t>green economy as “one that results in </a:t>
            </a:r>
            <a:r>
              <a:rPr lang="en-US" dirty="0" smtClean="0"/>
              <a:t> improved human </a:t>
            </a:r>
            <a:r>
              <a:rPr lang="en-US" dirty="0"/>
              <a:t>well‐being and social equity, while </a:t>
            </a:r>
            <a:r>
              <a:rPr lang="en-US" dirty="0" smtClean="0"/>
              <a:t>significantly reducing </a:t>
            </a:r>
            <a:r>
              <a:rPr lang="en-US" dirty="0"/>
              <a:t>environmental risks and ecological scarcities.</a:t>
            </a:r>
          </a:p>
        </p:txBody>
      </p:sp>
    </p:spTree>
    <p:extLst>
      <p:ext uri="{BB962C8B-B14F-4D97-AF65-F5344CB8AC3E}">
        <p14:creationId xmlns:p14="http://schemas.microsoft.com/office/powerpoint/2010/main" val="2968827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28"/>
            <a:ext cx="10515600" cy="823595"/>
          </a:xfrm>
        </p:spPr>
        <p:txBody>
          <a:bodyPr/>
          <a:lstStyle/>
          <a:p>
            <a:r>
              <a:rPr lang="en-US" b="1" dirty="0"/>
              <a:t>Components of a Green </a:t>
            </a:r>
            <a:r>
              <a:rPr lang="en-US" b="1" dirty="0" smtClean="0"/>
              <a:t>Economy</a:t>
            </a:r>
            <a:endParaRPr lang="en-US" dirty="0"/>
          </a:p>
        </p:txBody>
      </p:sp>
      <p:sp>
        <p:nvSpPr>
          <p:cNvPr id="4" name="Rectangle 3"/>
          <p:cNvSpPr/>
          <p:nvPr/>
        </p:nvSpPr>
        <p:spPr>
          <a:xfrm>
            <a:off x="209007" y="836023"/>
            <a:ext cx="10985862" cy="2308324"/>
          </a:xfrm>
          <a:prstGeom prst="rect">
            <a:avLst/>
          </a:prstGeom>
        </p:spPr>
        <p:txBody>
          <a:bodyPr wrap="square">
            <a:spAutoFit/>
          </a:bodyPr>
          <a:lstStyle/>
          <a:p>
            <a:pPr marL="457200" indent="-457200">
              <a:buFont typeface="+mj-lt"/>
              <a:buAutoNum type="arabicPeriod"/>
            </a:pPr>
            <a:r>
              <a:rPr lang="en-US" sz="2400" dirty="0"/>
              <a:t>Renewable </a:t>
            </a:r>
            <a:r>
              <a:rPr lang="en-US" sz="2400" dirty="0" smtClean="0"/>
              <a:t>energy</a:t>
            </a:r>
          </a:p>
          <a:p>
            <a:pPr marL="457200" indent="-457200">
              <a:buFont typeface="+mj-lt"/>
              <a:buAutoNum type="arabicPeriod"/>
            </a:pPr>
            <a:r>
              <a:rPr lang="en-US" sz="2400" dirty="0"/>
              <a:t>Green </a:t>
            </a:r>
            <a:r>
              <a:rPr lang="en-US" sz="2400" dirty="0" smtClean="0"/>
              <a:t>building</a:t>
            </a:r>
          </a:p>
          <a:p>
            <a:pPr marL="457200" indent="-457200">
              <a:buFont typeface="+mj-lt"/>
              <a:buAutoNum type="arabicPeriod"/>
            </a:pPr>
            <a:r>
              <a:rPr lang="en-US" sz="2400" dirty="0" smtClean="0"/>
              <a:t>Well-managed (</a:t>
            </a:r>
            <a:r>
              <a:rPr lang="en-US" sz="2400" dirty="0"/>
              <a:t>Sustainable</a:t>
            </a:r>
            <a:r>
              <a:rPr lang="en-US" sz="2400" dirty="0" smtClean="0"/>
              <a:t>) transport</a:t>
            </a:r>
          </a:p>
          <a:p>
            <a:pPr marL="457200" indent="-457200">
              <a:buFont typeface="+mj-lt"/>
              <a:buAutoNum type="arabicPeriod"/>
            </a:pPr>
            <a:r>
              <a:rPr lang="en-US" sz="2400" dirty="0"/>
              <a:t>Water </a:t>
            </a:r>
            <a:r>
              <a:rPr lang="en-US" sz="2400" dirty="0" smtClean="0"/>
              <a:t>management</a:t>
            </a:r>
          </a:p>
          <a:p>
            <a:pPr marL="457200" indent="-457200">
              <a:buFont typeface="+mj-lt"/>
              <a:buAutoNum type="arabicPeriod"/>
            </a:pPr>
            <a:r>
              <a:rPr lang="en-US" sz="2400" dirty="0"/>
              <a:t>Waste </a:t>
            </a:r>
            <a:r>
              <a:rPr lang="en-US" sz="2400" dirty="0" smtClean="0"/>
              <a:t>management</a:t>
            </a:r>
          </a:p>
          <a:p>
            <a:pPr marL="457200" indent="-457200">
              <a:buFont typeface="+mj-lt"/>
              <a:buAutoNum type="arabicPeriod"/>
            </a:pPr>
            <a:r>
              <a:rPr lang="en-US" sz="2400" dirty="0"/>
              <a:t>Land management</a:t>
            </a:r>
          </a:p>
        </p:txBody>
      </p:sp>
      <p:sp>
        <p:nvSpPr>
          <p:cNvPr id="5" name="Rectangle 4"/>
          <p:cNvSpPr/>
          <p:nvPr/>
        </p:nvSpPr>
        <p:spPr>
          <a:xfrm>
            <a:off x="209007" y="3144347"/>
            <a:ext cx="11599816" cy="3108543"/>
          </a:xfrm>
          <a:prstGeom prst="rect">
            <a:avLst/>
          </a:prstGeom>
        </p:spPr>
        <p:txBody>
          <a:bodyPr wrap="square">
            <a:spAutoFit/>
          </a:bodyPr>
          <a:lstStyle/>
          <a:p>
            <a:pPr algn="just"/>
            <a:r>
              <a:rPr lang="en-US" sz="2800" b="1" dirty="0"/>
              <a:t>Green skills</a:t>
            </a:r>
          </a:p>
          <a:p>
            <a:pPr algn="just"/>
            <a:r>
              <a:rPr lang="en-US" sz="2400" dirty="0"/>
              <a:t>The skills used for promoting green economy </a:t>
            </a:r>
            <a:r>
              <a:rPr lang="en-US" sz="2400" dirty="0" smtClean="0"/>
              <a:t>are known </a:t>
            </a:r>
            <a:r>
              <a:rPr lang="en-US" sz="2400" dirty="0"/>
              <a:t>as green skills. These skills are needed in </a:t>
            </a:r>
            <a:r>
              <a:rPr lang="en-US" sz="2400" dirty="0" smtClean="0"/>
              <a:t>areas similar </a:t>
            </a:r>
            <a:r>
              <a:rPr lang="en-US" sz="2400" dirty="0"/>
              <a:t>to renewable energy, sewer water treatment</a:t>
            </a:r>
            <a:r>
              <a:rPr lang="en-US" sz="2400" dirty="0" smtClean="0"/>
              <a:t>, climate </a:t>
            </a:r>
            <a:r>
              <a:rPr lang="en-US" sz="2400" dirty="0"/>
              <a:t>resilient cities, green construction, solid </a:t>
            </a:r>
            <a:r>
              <a:rPr lang="en-US" sz="2400" dirty="0" smtClean="0"/>
              <a:t>waste management, etc.</a:t>
            </a:r>
          </a:p>
          <a:p>
            <a:pPr algn="just"/>
            <a:r>
              <a:rPr lang="en-US" sz="2400" dirty="0"/>
              <a:t>Green skills are </a:t>
            </a:r>
            <a:r>
              <a:rPr lang="en-US" sz="2400" dirty="0" smtClean="0"/>
              <a:t>those skills </a:t>
            </a:r>
            <a:r>
              <a:rPr lang="en-US" sz="2400" dirty="0"/>
              <a:t>required to </a:t>
            </a:r>
            <a:r>
              <a:rPr lang="en-US" sz="2400" dirty="0" smtClean="0"/>
              <a:t>adapt processes</a:t>
            </a:r>
            <a:r>
              <a:rPr lang="en-US" sz="2400" dirty="0"/>
              <a:t>, </a:t>
            </a:r>
            <a:r>
              <a:rPr lang="en-US" sz="2400" dirty="0" smtClean="0"/>
              <a:t>services and </a:t>
            </a:r>
            <a:r>
              <a:rPr lang="en-US" sz="2400" dirty="0"/>
              <a:t>products </a:t>
            </a:r>
            <a:r>
              <a:rPr lang="en-US" sz="2400" dirty="0" smtClean="0"/>
              <a:t>to climate </a:t>
            </a:r>
            <a:r>
              <a:rPr lang="en-US" sz="2400" dirty="0"/>
              <a:t>change and </a:t>
            </a:r>
            <a:r>
              <a:rPr lang="en-US" sz="2400" dirty="0" smtClean="0"/>
              <a:t>the environmental rules and </a:t>
            </a:r>
            <a:r>
              <a:rPr lang="en-US" sz="2400" dirty="0"/>
              <a:t>necessities </a:t>
            </a:r>
            <a:r>
              <a:rPr lang="en-US" sz="2400" dirty="0" smtClean="0"/>
              <a:t>related to </a:t>
            </a:r>
            <a:r>
              <a:rPr lang="en-US" sz="2400" dirty="0"/>
              <a:t>it. They </a:t>
            </a:r>
            <a:r>
              <a:rPr lang="en-US" sz="2400" dirty="0" smtClean="0"/>
              <a:t>embrace the </a:t>
            </a:r>
            <a:r>
              <a:rPr lang="en-US" sz="2400" dirty="0"/>
              <a:t>i</a:t>
            </a:r>
            <a:r>
              <a:rPr lang="en-US" sz="2400" dirty="0" smtClean="0"/>
              <a:t>nformation, abilities</a:t>
            </a:r>
            <a:r>
              <a:rPr lang="en-US" sz="2400" dirty="0"/>
              <a:t>, values </a:t>
            </a:r>
            <a:r>
              <a:rPr lang="en-US" sz="2400" dirty="0" smtClean="0"/>
              <a:t>and attitudes </a:t>
            </a:r>
            <a:r>
              <a:rPr lang="en-US" sz="2400" dirty="0"/>
              <a:t>required </a:t>
            </a:r>
            <a:r>
              <a:rPr lang="en-US" sz="2400" dirty="0" smtClean="0"/>
              <a:t>to live </a:t>
            </a:r>
            <a:r>
              <a:rPr lang="en-US" sz="2400" dirty="0"/>
              <a:t>in, develop </a:t>
            </a:r>
            <a:r>
              <a:rPr lang="en-US" sz="2400" dirty="0" smtClean="0"/>
              <a:t>and support </a:t>
            </a:r>
            <a:r>
              <a:rPr lang="en-US" sz="2400" dirty="0"/>
              <a:t>a </a:t>
            </a:r>
            <a:r>
              <a:rPr lang="en-US" sz="2400" dirty="0" smtClean="0"/>
              <a:t>sustainable and resource-efficient society</a:t>
            </a:r>
            <a:r>
              <a:rPr lang="en-US" sz="2400" dirty="0"/>
              <a:t>.</a:t>
            </a:r>
          </a:p>
        </p:txBody>
      </p:sp>
    </p:spTree>
    <p:extLst>
      <p:ext uri="{BB962C8B-B14F-4D97-AF65-F5344CB8AC3E}">
        <p14:creationId xmlns:p14="http://schemas.microsoft.com/office/powerpoint/2010/main" val="2350122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10527" y="313100"/>
            <a:ext cx="10418582" cy="6609332"/>
          </a:xfrm>
          <a:prstGeom prst="rect">
            <a:avLst/>
          </a:prstGeom>
        </p:spPr>
      </p:pic>
    </p:spTree>
    <p:extLst>
      <p:ext uri="{BB962C8B-B14F-4D97-AF65-F5344CB8AC3E}">
        <p14:creationId xmlns:p14="http://schemas.microsoft.com/office/powerpoint/2010/main" val="254398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6423" y="485413"/>
            <a:ext cx="11739153" cy="2739211"/>
          </a:xfrm>
          <a:prstGeom prst="rect">
            <a:avLst/>
          </a:prstGeom>
        </p:spPr>
        <p:txBody>
          <a:bodyPr wrap="square">
            <a:spAutoFit/>
          </a:bodyPr>
          <a:lstStyle/>
          <a:p>
            <a:pPr algn="just"/>
            <a:r>
              <a:rPr lang="en-US" sz="2800" b="1" dirty="0">
                <a:latin typeface="BookmanOldStyle-Bold"/>
              </a:rPr>
              <a:t>What are green jobs?</a:t>
            </a:r>
          </a:p>
          <a:p>
            <a:pPr algn="just"/>
            <a:r>
              <a:rPr lang="en-US" sz="2400" dirty="0">
                <a:latin typeface="BookmanOldStyle"/>
              </a:rPr>
              <a:t>A ‘green job’ is employment in any industry </a:t>
            </a:r>
            <a:r>
              <a:rPr lang="en-US" sz="2400" dirty="0" smtClean="0">
                <a:latin typeface="BookmanOldStyle"/>
              </a:rPr>
              <a:t>that contributes </a:t>
            </a:r>
            <a:r>
              <a:rPr lang="en-US" sz="2400" dirty="0">
                <a:latin typeface="BookmanOldStyle"/>
              </a:rPr>
              <a:t>to preserving or restoring </a:t>
            </a:r>
            <a:r>
              <a:rPr lang="en-US" sz="2400" dirty="0" smtClean="0">
                <a:latin typeface="BookmanOldStyle"/>
              </a:rPr>
              <a:t>environmental quality </a:t>
            </a:r>
            <a:r>
              <a:rPr lang="en-US" sz="2400" dirty="0">
                <a:latin typeface="BookmanOldStyle"/>
              </a:rPr>
              <a:t>in that sector and allowing for </a:t>
            </a:r>
            <a:r>
              <a:rPr lang="en-US" sz="2400" dirty="0" smtClean="0">
                <a:latin typeface="BookmanOldStyle"/>
              </a:rPr>
              <a:t>sustainable development</a:t>
            </a:r>
            <a:r>
              <a:rPr lang="en-US" sz="2400" dirty="0">
                <a:latin typeface="BookmanOldStyle"/>
              </a:rPr>
              <a:t>. It includes jobs that help protect </a:t>
            </a:r>
            <a:r>
              <a:rPr lang="en-US" sz="2400" dirty="0" smtClean="0">
                <a:latin typeface="BookmanOldStyle"/>
              </a:rPr>
              <a:t>ecosystems and </a:t>
            </a:r>
            <a:r>
              <a:rPr lang="en-US" sz="2400" dirty="0">
                <a:latin typeface="BookmanOldStyle"/>
              </a:rPr>
              <a:t>biodiversity and reduce energy, materials </a:t>
            </a:r>
            <a:r>
              <a:rPr lang="en-US" sz="2400" dirty="0" smtClean="0">
                <a:latin typeface="BookmanOldStyle"/>
              </a:rPr>
              <a:t>and water </a:t>
            </a:r>
            <a:r>
              <a:rPr lang="en-US" sz="2400" dirty="0">
                <a:latin typeface="BookmanOldStyle"/>
              </a:rPr>
              <a:t>consumption through high efficiency strategies</a:t>
            </a:r>
            <a:r>
              <a:rPr lang="en-US" sz="2400" dirty="0" smtClean="0">
                <a:latin typeface="BookmanOldStyle"/>
              </a:rPr>
              <a:t>. Green </a:t>
            </a:r>
            <a:r>
              <a:rPr lang="en-US" sz="2400" dirty="0">
                <a:latin typeface="BookmanOldStyle"/>
              </a:rPr>
              <a:t>jobs can be in any sector, such as agriculture</a:t>
            </a:r>
            <a:r>
              <a:rPr lang="en-US" sz="2400" dirty="0" smtClean="0">
                <a:latin typeface="BookmanOldStyle"/>
              </a:rPr>
              <a:t>, manufacturing</a:t>
            </a:r>
            <a:r>
              <a:rPr lang="en-US" sz="2400" dirty="0">
                <a:latin typeface="BookmanOldStyle"/>
              </a:rPr>
              <a:t>, research and development activities</a:t>
            </a:r>
            <a:r>
              <a:rPr lang="en-US" sz="2400" dirty="0" smtClean="0">
                <a:latin typeface="BookmanOldStyle"/>
              </a:rPr>
              <a:t>, etc</a:t>
            </a:r>
            <a:r>
              <a:rPr lang="en-US" sz="2400" dirty="0">
                <a:latin typeface="BookmanOldStyle"/>
              </a:rPr>
              <a:t>.</a:t>
            </a:r>
            <a:endParaRPr lang="en-US" sz="2400" dirty="0"/>
          </a:p>
        </p:txBody>
      </p:sp>
    </p:spTree>
    <p:extLst>
      <p:ext uri="{BB962C8B-B14F-4D97-AF65-F5344CB8AC3E}">
        <p14:creationId xmlns:p14="http://schemas.microsoft.com/office/powerpoint/2010/main" val="314421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8371"/>
            <a:ext cx="10515600" cy="1325563"/>
          </a:xfrm>
        </p:spPr>
        <p:txBody>
          <a:bodyPr/>
          <a:lstStyle/>
          <a:p>
            <a:r>
              <a:rPr lang="en-US" dirty="0" smtClean="0"/>
              <a:t>INTRODUCTION</a:t>
            </a:r>
            <a:endParaRPr lang="en-US" dirty="0"/>
          </a:p>
        </p:txBody>
      </p:sp>
      <p:sp>
        <p:nvSpPr>
          <p:cNvPr id="3" name="Content Placeholder 2"/>
          <p:cNvSpPr>
            <a:spLocks noGrp="1"/>
          </p:cNvSpPr>
          <p:nvPr>
            <p:ph idx="1"/>
          </p:nvPr>
        </p:nvSpPr>
        <p:spPr>
          <a:xfrm>
            <a:off x="-1" y="1198608"/>
            <a:ext cx="11756571" cy="4351338"/>
          </a:xfrm>
        </p:spPr>
        <p:txBody>
          <a:bodyPr>
            <a:normAutofit fontScale="92500" lnSpcReduction="10000"/>
          </a:bodyPr>
          <a:lstStyle/>
          <a:p>
            <a:r>
              <a:rPr lang="en-US" dirty="0"/>
              <a:t>The environment around us affects all aspects of </a:t>
            </a:r>
            <a:r>
              <a:rPr lang="en-US" dirty="0" smtClean="0"/>
              <a:t>our life</a:t>
            </a:r>
            <a:r>
              <a:rPr lang="en-US" dirty="0"/>
              <a:t>; and all our day-to-day activities also affect </a:t>
            </a:r>
            <a:r>
              <a:rPr lang="en-US" dirty="0" smtClean="0"/>
              <a:t>the environment</a:t>
            </a:r>
            <a:r>
              <a:rPr lang="en-US" dirty="0"/>
              <a:t>. </a:t>
            </a:r>
            <a:endParaRPr lang="en-US" dirty="0" smtClean="0"/>
          </a:p>
          <a:p>
            <a:r>
              <a:rPr lang="en-US" dirty="0" smtClean="0"/>
              <a:t>Those </a:t>
            </a:r>
            <a:r>
              <a:rPr lang="en-US" dirty="0"/>
              <a:t>who live in cities get their </a:t>
            </a:r>
            <a:r>
              <a:rPr lang="en-US" dirty="0" smtClean="0"/>
              <a:t>food supply </a:t>
            </a:r>
            <a:r>
              <a:rPr lang="en-US" dirty="0"/>
              <a:t>from surrounding villages and in turn, </a:t>
            </a:r>
            <a:r>
              <a:rPr lang="en-US" dirty="0" smtClean="0"/>
              <a:t>are dependent </a:t>
            </a:r>
            <a:r>
              <a:rPr lang="en-US" dirty="0"/>
              <a:t>on forests, grasslands, rivers, seashores</a:t>
            </a:r>
            <a:r>
              <a:rPr lang="en-US" dirty="0" smtClean="0"/>
              <a:t>, for </a:t>
            </a:r>
            <a:r>
              <a:rPr lang="en-US" dirty="0"/>
              <a:t>resources, such as water, fuel wood, fodder, etc</a:t>
            </a:r>
            <a:r>
              <a:rPr lang="en-US" dirty="0" smtClean="0"/>
              <a:t>.</a:t>
            </a:r>
          </a:p>
          <a:p>
            <a:r>
              <a:rPr lang="en-US" dirty="0" smtClean="0"/>
              <a:t> We use </a:t>
            </a:r>
            <a:r>
              <a:rPr lang="en-US" dirty="0"/>
              <a:t>resources from which food is made and we </a:t>
            </a:r>
            <a:r>
              <a:rPr lang="en-US" dirty="0" smtClean="0"/>
              <a:t>depend on </a:t>
            </a:r>
            <a:r>
              <a:rPr lang="en-US" dirty="0"/>
              <a:t>the community of living plants and animals, </a:t>
            </a:r>
            <a:r>
              <a:rPr lang="en-US" dirty="0" smtClean="0"/>
              <a:t>which form </a:t>
            </a:r>
            <a:r>
              <a:rPr lang="en-US" dirty="0"/>
              <a:t>a web of life. </a:t>
            </a:r>
            <a:endParaRPr lang="en-US" dirty="0" smtClean="0"/>
          </a:p>
          <a:p>
            <a:r>
              <a:rPr lang="en-US" dirty="0" smtClean="0"/>
              <a:t>Everything </a:t>
            </a:r>
            <a:r>
              <a:rPr lang="en-US" dirty="0"/>
              <a:t>around us forms </a:t>
            </a:r>
            <a:r>
              <a:rPr lang="en-US" dirty="0" smtClean="0"/>
              <a:t>our environment </a:t>
            </a:r>
            <a:r>
              <a:rPr lang="en-US" dirty="0"/>
              <a:t>and our lives depend on the flora and </a:t>
            </a:r>
            <a:r>
              <a:rPr lang="en-US" dirty="0" smtClean="0"/>
              <a:t>fauna around </a:t>
            </a:r>
            <a:r>
              <a:rPr lang="en-US" dirty="0"/>
              <a:t>us. </a:t>
            </a:r>
            <a:endParaRPr lang="en-US" dirty="0" smtClean="0"/>
          </a:p>
          <a:p>
            <a:r>
              <a:rPr lang="en-US" dirty="0" smtClean="0"/>
              <a:t>Similarly</a:t>
            </a:r>
            <a:r>
              <a:rPr lang="en-US" dirty="0"/>
              <a:t>, our school environment </a:t>
            </a:r>
            <a:r>
              <a:rPr lang="en-US" dirty="0" smtClean="0"/>
              <a:t>comprises the </a:t>
            </a:r>
            <a:r>
              <a:rPr lang="en-US" dirty="0"/>
              <a:t>physical and the socio-cultural </a:t>
            </a:r>
            <a:r>
              <a:rPr lang="en-US" dirty="0" smtClean="0"/>
              <a:t>environment.</a:t>
            </a:r>
            <a:endParaRPr lang="en-US" dirty="0"/>
          </a:p>
        </p:txBody>
      </p:sp>
    </p:spTree>
    <p:extLst>
      <p:ext uri="{BB962C8B-B14F-4D97-AF65-F5344CB8AC3E}">
        <p14:creationId xmlns:p14="http://schemas.microsoft.com/office/powerpoint/2010/main" val="2173718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dirty="0"/>
              <a:t>Society and Environment</a:t>
            </a:r>
            <a:endParaRPr lang="en-US" dirty="0"/>
          </a:p>
        </p:txBody>
      </p:sp>
      <p:sp>
        <p:nvSpPr>
          <p:cNvPr id="3" name="Content Placeholder 2"/>
          <p:cNvSpPr>
            <a:spLocks noGrp="1"/>
          </p:cNvSpPr>
          <p:nvPr>
            <p:ph idx="1"/>
          </p:nvPr>
        </p:nvSpPr>
        <p:spPr>
          <a:xfrm>
            <a:off x="0" y="1094105"/>
            <a:ext cx="12057017" cy="4351338"/>
          </a:xfrm>
        </p:spPr>
        <p:txBody>
          <a:bodyPr>
            <a:normAutofit fontScale="92500" lnSpcReduction="20000"/>
          </a:bodyPr>
          <a:lstStyle/>
          <a:p>
            <a:pPr algn="just"/>
            <a:r>
              <a:rPr lang="en-US" dirty="0"/>
              <a:t>The interaction of the society with the </a:t>
            </a:r>
            <a:r>
              <a:rPr lang="en-US" dirty="0" smtClean="0"/>
              <a:t>environment sometimes </a:t>
            </a:r>
            <a:r>
              <a:rPr lang="en-US" dirty="0"/>
              <a:t>affects the ecological balance in </a:t>
            </a:r>
            <a:r>
              <a:rPr lang="en-US" dirty="0" smtClean="0"/>
              <a:t>the environment</a:t>
            </a:r>
            <a:r>
              <a:rPr lang="en-US" dirty="0"/>
              <a:t>. </a:t>
            </a:r>
            <a:endParaRPr lang="en-US" dirty="0" smtClean="0"/>
          </a:p>
          <a:p>
            <a:pPr algn="just"/>
            <a:r>
              <a:rPr lang="en-US" dirty="0" smtClean="0"/>
              <a:t>With </a:t>
            </a:r>
            <a:r>
              <a:rPr lang="en-US" dirty="0"/>
              <a:t>the increase in population </a:t>
            </a:r>
            <a:r>
              <a:rPr lang="en-US" dirty="0" smtClean="0"/>
              <a:t>and economic </a:t>
            </a:r>
            <a:r>
              <a:rPr lang="en-US" dirty="0"/>
              <a:t>activities, people’s interference with </a:t>
            </a:r>
            <a:r>
              <a:rPr lang="en-US" dirty="0" smtClean="0"/>
              <a:t>nature has </a:t>
            </a:r>
            <a:r>
              <a:rPr lang="en-US" dirty="0"/>
              <a:t>started destroying the environment. </a:t>
            </a:r>
            <a:endParaRPr lang="en-US" dirty="0" smtClean="0"/>
          </a:p>
          <a:p>
            <a:pPr algn="just"/>
            <a:r>
              <a:rPr lang="en-US" dirty="0" smtClean="0"/>
              <a:t>The industrial development </a:t>
            </a:r>
            <a:r>
              <a:rPr lang="en-US" dirty="0"/>
              <a:t>and intensive agriculture that provides </a:t>
            </a:r>
            <a:r>
              <a:rPr lang="en-US" dirty="0" smtClean="0"/>
              <a:t>the goods </a:t>
            </a:r>
            <a:r>
              <a:rPr lang="en-US" dirty="0"/>
              <a:t>for our increasingly consumer-oriented </a:t>
            </a:r>
            <a:r>
              <a:rPr lang="en-US" dirty="0" smtClean="0"/>
              <a:t>society uses </a:t>
            </a:r>
            <a:r>
              <a:rPr lang="en-US" dirty="0"/>
              <a:t>up large amounts of natural resources, such </a:t>
            </a:r>
            <a:r>
              <a:rPr lang="en-US" dirty="0" smtClean="0"/>
              <a:t>as water</a:t>
            </a:r>
            <a:r>
              <a:rPr lang="en-US" dirty="0"/>
              <a:t>, minerals, petroleum products, wood, etc</a:t>
            </a:r>
            <a:r>
              <a:rPr lang="en-US" dirty="0" smtClean="0"/>
              <a:t>.</a:t>
            </a:r>
          </a:p>
          <a:p>
            <a:r>
              <a:rPr lang="en-US" b="1" dirty="0"/>
              <a:t>Natural resources</a:t>
            </a:r>
          </a:p>
          <a:p>
            <a:r>
              <a:rPr lang="en-US" dirty="0"/>
              <a:t>A resource can be defined as any natural or </a:t>
            </a:r>
            <a:r>
              <a:rPr lang="en-US" dirty="0" smtClean="0"/>
              <a:t>artificial substance</a:t>
            </a:r>
            <a:r>
              <a:rPr lang="en-US" dirty="0"/>
              <a:t>, energy or organism, which is used by </a:t>
            </a:r>
            <a:r>
              <a:rPr lang="en-US" dirty="0" smtClean="0"/>
              <a:t>human being </a:t>
            </a:r>
            <a:r>
              <a:rPr lang="en-US" dirty="0"/>
              <a:t>for its welfare</a:t>
            </a:r>
            <a:r>
              <a:rPr lang="en-US" dirty="0" smtClean="0"/>
              <a:t>.</a:t>
            </a:r>
          </a:p>
          <a:p>
            <a:r>
              <a:rPr lang="en-US" dirty="0"/>
              <a:t>These things </a:t>
            </a:r>
            <a:r>
              <a:rPr lang="en-US" dirty="0" smtClean="0"/>
              <a:t>include water</a:t>
            </a:r>
            <a:r>
              <a:rPr lang="en-US" dirty="0"/>
              <a:t>, land, soils, rocks, forests, animals, fossil </a:t>
            </a:r>
            <a:r>
              <a:rPr lang="en-US" dirty="0" smtClean="0"/>
              <a:t>fuels and </a:t>
            </a:r>
            <a:r>
              <a:rPr lang="en-US" dirty="0"/>
              <a:t>minerals. They are called natural resources as </a:t>
            </a:r>
            <a:r>
              <a:rPr lang="en-US" dirty="0" smtClean="0"/>
              <a:t>they are </a:t>
            </a:r>
            <a:r>
              <a:rPr lang="en-US" dirty="0"/>
              <a:t>the basis of life on earth.</a:t>
            </a:r>
          </a:p>
        </p:txBody>
      </p:sp>
    </p:spTree>
    <p:extLst>
      <p:ext uri="{BB962C8B-B14F-4D97-AF65-F5344CB8AC3E}">
        <p14:creationId xmlns:p14="http://schemas.microsoft.com/office/powerpoint/2010/main" val="233730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42" y="231957"/>
            <a:ext cx="11885023" cy="6247220"/>
          </a:xfrm>
        </p:spPr>
        <p:txBody>
          <a:bodyPr>
            <a:normAutofit fontScale="85000" lnSpcReduction="20000"/>
          </a:bodyPr>
          <a:lstStyle/>
          <a:p>
            <a:pPr algn="just"/>
            <a:r>
              <a:rPr lang="en-US" dirty="0"/>
              <a:t>Natural resources come in many forms. It may be </a:t>
            </a:r>
            <a:r>
              <a:rPr lang="en-US" dirty="0" smtClean="0"/>
              <a:t>a solid</a:t>
            </a:r>
            <a:r>
              <a:rPr lang="en-US" dirty="0"/>
              <a:t>, liquid or gas. It may also be organic or inorganic</a:t>
            </a:r>
            <a:r>
              <a:rPr lang="en-US" dirty="0" smtClean="0"/>
              <a:t>. It </a:t>
            </a:r>
            <a:r>
              <a:rPr lang="en-US" dirty="0"/>
              <a:t>may also be metallic or non-metallic.</a:t>
            </a:r>
          </a:p>
          <a:p>
            <a:pPr algn="just"/>
            <a:r>
              <a:rPr lang="en-US" b="1" dirty="0"/>
              <a:t>(</a:t>
            </a:r>
            <a:r>
              <a:rPr lang="en-US" b="1" dirty="0" err="1"/>
              <a:t>i</a:t>
            </a:r>
            <a:r>
              <a:rPr lang="en-US" b="1" dirty="0"/>
              <a:t>) Land Resources: </a:t>
            </a:r>
            <a:r>
              <a:rPr lang="en-US" dirty="0"/>
              <a:t>Human beings thus, use </a:t>
            </a:r>
            <a:r>
              <a:rPr lang="en-US" dirty="0" smtClean="0"/>
              <a:t>land as </a:t>
            </a:r>
            <a:r>
              <a:rPr lang="en-US" dirty="0"/>
              <a:t>a resource for production as well as </a:t>
            </a:r>
            <a:r>
              <a:rPr lang="en-US" dirty="0" smtClean="0"/>
              <a:t>residence and </a:t>
            </a:r>
            <a:r>
              <a:rPr lang="en-US" dirty="0"/>
              <a:t>recreation. It is a finite resource which </a:t>
            </a:r>
            <a:r>
              <a:rPr lang="en-US" dirty="0" smtClean="0"/>
              <a:t>is subject </a:t>
            </a:r>
            <a:r>
              <a:rPr lang="en-US" dirty="0"/>
              <a:t>to agricultural and non-agricultural uses</a:t>
            </a:r>
            <a:r>
              <a:rPr lang="en-US" dirty="0" smtClean="0"/>
              <a:t>, such </a:t>
            </a:r>
            <a:r>
              <a:rPr lang="en-US" dirty="0"/>
              <a:t>as infrastructure development.</a:t>
            </a:r>
          </a:p>
          <a:p>
            <a:pPr algn="just"/>
            <a:r>
              <a:rPr lang="en-US" b="1" dirty="0"/>
              <a:t>(ii) Forest Resources: </a:t>
            </a:r>
            <a:r>
              <a:rPr lang="en-US" dirty="0"/>
              <a:t>A forest is a natural, </a:t>
            </a:r>
            <a:r>
              <a:rPr lang="en-US" dirty="0" err="1" smtClean="0"/>
              <a:t>selfsustaining</a:t>
            </a:r>
            <a:r>
              <a:rPr lang="en-US" dirty="0" smtClean="0"/>
              <a:t>  community </a:t>
            </a:r>
            <a:r>
              <a:rPr lang="en-US" dirty="0" err="1"/>
              <a:t>characterised</a:t>
            </a:r>
            <a:r>
              <a:rPr lang="en-US" dirty="0"/>
              <a:t> by </a:t>
            </a:r>
            <a:r>
              <a:rPr lang="en-US" dirty="0" smtClean="0"/>
              <a:t>vertical structure </a:t>
            </a:r>
            <a:r>
              <a:rPr lang="en-US" dirty="0"/>
              <a:t>created by presence of trees. Wood </a:t>
            </a:r>
            <a:r>
              <a:rPr lang="en-US" dirty="0" smtClean="0"/>
              <a:t>is used </a:t>
            </a:r>
            <a:r>
              <a:rPr lang="en-US" dirty="0"/>
              <a:t>for making furniture, tool-handles, </a:t>
            </a:r>
            <a:r>
              <a:rPr lang="en-US" dirty="0" smtClean="0"/>
              <a:t>railway sleepers</a:t>
            </a:r>
            <a:r>
              <a:rPr lang="en-US" dirty="0"/>
              <a:t>, matches, ploughs, bridges, boats, etc</a:t>
            </a:r>
            <a:r>
              <a:rPr lang="en-US" dirty="0" smtClean="0"/>
              <a:t>. and </a:t>
            </a:r>
            <a:r>
              <a:rPr lang="en-US" dirty="0"/>
              <a:t>as a source of energy for cooking </a:t>
            </a:r>
            <a:r>
              <a:rPr lang="en-US" dirty="0" smtClean="0"/>
              <a:t>purpose and </a:t>
            </a:r>
            <a:r>
              <a:rPr lang="en-US" dirty="0"/>
              <a:t>for keeping warm. Tannins, gums, drugs</a:t>
            </a:r>
            <a:r>
              <a:rPr lang="en-US" dirty="0" smtClean="0"/>
              <a:t>, spices</a:t>
            </a:r>
            <a:r>
              <a:rPr lang="en-US" dirty="0"/>
              <a:t>, insecticides, waxes, honey, horns, musk</a:t>
            </a:r>
            <a:r>
              <a:rPr lang="en-US" dirty="0" smtClean="0"/>
              <a:t>, ivory</a:t>
            </a:r>
            <a:r>
              <a:rPr lang="en-US" dirty="0"/>
              <a:t>, hides, etc. are all provided by the flora </a:t>
            </a:r>
            <a:r>
              <a:rPr lang="en-US" dirty="0" smtClean="0"/>
              <a:t>and fauna </a:t>
            </a:r>
            <a:r>
              <a:rPr lang="en-US" dirty="0"/>
              <a:t>of forests.</a:t>
            </a:r>
          </a:p>
          <a:p>
            <a:pPr algn="just"/>
            <a:r>
              <a:rPr lang="en-US" b="1" dirty="0"/>
              <a:t>(iii) Water Resources: </a:t>
            </a:r>
            <a:r>
              <a:rPr lang="en-US" dirty="0"/>
              <a:t>Water covers about </a:t>
            </a:r>
            <a:r>
              <a:rPr lang="en-US" dirty="0" smtClean="0"/>
              <a:t>three quarters of </a:t>
            </a:r>
            <a:r>
              <a:rPr lang="en-US" dirty="0"/>
              <a:t>Earth’s surface and is a </a:t>
            </a:r>
            <a:r>
              <a:rPr lang="en-US" dirty="0" smtClean="0"/>
              <a:t>necessary element </a:t>
            </a:r>
            <a:r>
              <a:rPr lang="en-US" dirty="0"/>
              <a:t>for life. Water resources include rivers</a:t>
            </a:r>
            <a:r>
              <a:rPr lang="en-US" dirty="0" smtClean="0"/>
              <a:t>, lakes</a:t>
            </a:r>
            <a:r>
              <a:rPr lang="en-US" dirty="0"/>
              <a:t>, oceans, and underground aquifers, etc</a:t>
            </a:r>
            <a:r>
              <a:rPr lang="en-US" dirty="0" smtClean="0"/>
              <a:t>. Water </a:t>
            </a:r>
            <a:r>
              <a:rPr lang="en-US" dirty="0"/>
              <a:t>is a vital resource in agriculture, industrial</a:t>
            </a:r>
            <a:r>
              <a:rPr lang="en-US" dirty="0" smtClean="0"/>
              <a:t>, household </a:t>
            </a:r>
            <a:r>
              <a:rPr lang="en-US" dirty="0"/>
              <a:t>and recreational and </a:t>
            </a:r>
            <a:r>
              <a:rPr lang="en-US" dirty="0" smtClean="0"/>
              <a:t>environmental activities</a:t>
            </a:r>
            <a:r>
              <a:rPr lang="en-US" dirty="0"/>
              <a:t>.</a:t>
            </a:r>
          </a:p>
          <a:p>
            <a:r>
              <a:rPr lang="en-US" b="1" dirty="0"/>
              <a:t>(iv) Mineral Resources: </a:t>
            </a:r>
            <a:r>
              <a:rPr lang="en-US" dirty="0"/>
              <a:t>A mineral deposit is </a:t>
            </a:r>
            <a:r>
              <a:rPr lang="en-US" dirty="0" smtClean="0"/>
              <a:t>a concentration </a:t>
            </a:r>
            <a:r>
              <a:rPr lang="en-US" dirty="0"/>
              <a:t>of naturally occurring solid, liquid</a:t>
            </a:r>
            <a:r>
              <a:rPr lang="en-US" dirty="0" smtClean="0"/>
              <a:t>, or </a:t>
            </a:r>
            <a:r>
              <a:rPr lang="en-US" dirty="0"/>
              <a:t>gaseous </a:t>
            </a:r>
            <a:r>
              <a:rPr lang="en-US" dirty="0" smtClean="0"/>
              <a:t> material</a:t>
            </a:r>
            <a:r>
              <a:rPr lang="en-US" dirty="0"/>
              <a:t>, in or on the Earth’s </a:t>
            </a:r>
            <a:r>
              <a:rPr lang="en-US" dirty="0" smtClean="0"/>
              <a:t>crust in </a:t>
            </a:r>
            <a:r>
              <a:rPr lang="en-US" dirty="0"/>
              <a:t>such form and amount that its </a:t>
            </a:r>
            <a:r>
              <a:rPr lang="en-US" dirty="0" smtClean="0"/>
              <a:t>extraction and </a:t>
            </a:r>
            <a:r>
              <a:rPr lang="en-US" dirty="0"/>
              <a:t>its conversion into useful materials or </a:t>
            </a:r>
            <a:r>
              <a:rPr lang="en-US" dirty="0" smtClean="0"/>
              <a:t>items are </a:t>
            </a:r>
            <a:r>
              <a:rPr lang="en-US" dirty="0"/>
              <a:t>profitable now or may be so in the future</a:t>
            </a:r>
            <a:r>
              <a:rPr lang="en-US" dirty="0" smtClean="0"/>
              <a:t>. Mineral </a:t>
            </a:r>
            <a:r>
              <a:rPr lang="en-US" dirty="0"/>
              <a:t>resources are non-renewable and </a:t>
            </a:r>
            <a:r>
              <a:rPr lang="en-US" dirty="0" smtClean="0"/>
              <a:t>include metals </a:t>
            </a:r>
            <a:r>
              <a:rPr lang="en-US" dirty="0"/>
              <a:t>(e.g., iron, copper, and </a:t>
            </a:r>
            <a:r>
              <a:rPr lang="en-US" dirty="0" err="1"/>
              <a:t>aluminium</a:t>
            </a:r>
            <a:r>
              <a:rPr lang="en-US" dirty="0" smtClean="0"/>
              <a:t>), and </a:t>
            </a:r>
            <a:r>
              <a:rPr lang="en-US" dirty="0"/>
              <a:t>non-metals (e.g., salt, gypsum, clay, sand</a:t>
            </a:r>
            <a:r>
              <a:rPr lang="en-US" dirty="0" smtClean="0"/>
              <a:t>, phosphates</a:t>
            </a:r>
            <a:r>
              <a:rPr lang="en-US" dirty="0"/>
              <a:t>). Some minerals consist of a </a:t>
            </a:r>
            <a:r>
              <a:rPr lang="en-US" dirty="0" smtClean="0"/>
              <a:t>single element, such as gold, silver, diamond (carbon), and </a:t>
            </a:r>
            <a:r>
              <a:rPr lang="en-US" dirty="0" err="1" smtClean="0"/>
              <a:t>sulphur</a:t>
            </a:r>
            <a:r>
              <a:rPr lang="en-US" dirty="0" smtClean="0"/>
              <a:t>.</a:t>
            </a:r>
          </a:p>
          <a:p>
            <a:pPr algn="just"/>
            <a:endParaRPr lang="en-US" dirty="0"/>
          </a:p>
        </p:txBody>
      </p:sp>
    </p:spTree>
    <p:extLst>
      <p:ext uri="{BB962C8B-B14F-4D97-AF65-F5344CB8AC3E}">
        <p14:creationId xmlns:p14="http://schemas.microsoft.com/office/powerpoint/2010/main" val="707174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40516"/>
            <a:ext cx="12192001" cy="6717484"/>
          </a:xfrm>
        </p:spPr>
        <p:txBody>
          <a:bodyPr>
            <a:normAutofit fontScale="77500" lnSpcReduction="20000"/>
          </a:bodyPr>
          <a:lstStyle/>
          <a:p>
            <a:pPr algn="just"/>
            <a:r>
              <a:rPr lang="en-US" b="1" dirty="0" smtClean="0"/>
              <a:t>(</a:t>
            </a:r>
            <a:r>
              <a:rPr lang="en-US" b="1" dirty="0"/>
              <a:t>v) Food Resources: </a:t>
            </a:r>
            <a:r>
              <a:rPr lang="en-US" dirty="0"/>
              <a:t>Resources that are used </a:t>
            </a:r>
            <a:r>
              <a:rPr lang="en-US" dirty="0" smtClean="0"/>
              <a:t>as food</a:t>
            </a:r>
            <a:r>
              <a:rPr lang="en-US" dirty="0"/>
              <a:t>, or provide food for organisms are </a:t>
            </a:r>
            <a:r>
              <a:rPr lang="en-US" dirty="0" smtClean="0"/>
              <a:t>called food </a:t>
            </a:r>
            <a:r>
              <a:rPr lang="en-US" dirty="0"/>
              <a:t>resources. Plants serve as food resources </a:t>
            </a:r>
            <a:r>
              <a:rPr lang="en-US" dirty="0" smtClean="0"/>
              <a:t>for herbivores </a:t>
            </a:r>
            <a:r>
              <a:rPr lang="en-US" dirty="0"/>
              <a:t>and omnivores. Animals and birds </a:t>
            </a:r>
            <a:r>
              <a:rPr lang="en-US" dirty="0" smtClean="0"/>
              <a:t>are the </a:t>
            </a:r>
            <a:r>
              <a:rPr lang="en-US" dirty="0"/>
              <a:t>source of food for many organisms who </a:t>
            </a:r>
            <a:r>
              <a:rPr lang="en-US" dirty="0" smtClean="0"/>
              <a:t>are carnivores </a:t>
            </a:r>
            <a:r>
              <a:rPr lang="en-US" dirty="0"/>
              <a:t>and omnivores. Agriculture is the </a:t>
            </a:r>
            <a:r>
              <a:rPr lang="en-US" dirty="0" smtClean="0"/>
              <a:t>main source </a:t>
            </a:r>
            <a:r>
              <a:rPr lang="en-US" dirty="0"/>
              <a:t>of plant food resource for human beings.</a:t>
            </a:r>
          </a:p>
          <a:p>
            <a:pPr algn="just"/>
            <a:r>
              <a:rPr lang="en-US" b="1" dirty="0"/>
              <a:t>(vi) Energy Resources: </a:t>
            </a:r>
            <a:r>
              <a:rPr lang="en-US" dirty="0"/>
              <a:t>An energy resource </a:t>
            </a:r>
            <a:r>
              <a:rPr lang="en-US" dirty="0" smtClean="0"/>
              <a:t>is something </a:t>
            </a:r>
            <a:r>
              <a:rPr lang="en-US" dirty="0"/>
              <a:t>that can produce heat, power life</a:t>
            </a:r>
            <a:r>
              <a:rPr lang="en-US" dirty="0" smtClean="0"/>
              <a:t>, move </a:t>
            </a:r>
            <a:r>
              <a:rPr lang="en-US" dirty="0"/>
              <a:t>objects, or produce electricity. There are </a:t>
            </a:r>
            <a:r>
              <a:rPr lang="en-US" dirty="0" smtClean="0"/>
              <a:t>5 fundamental </a:t>
            </a:r>
            <a:r>
              <a:rPr lang="en-US" dirty="0"/>
              <a:t>sources of energy: </a:t>
            </a:r>
            <a:endParaRPr lang="en-US" dirty="0" smtClean="0"/>
          </a:p>
          <a:p>
            <a:pPr algn="just"/>
            <a:r>
              <a:rPr lang="en-US" dirty="0" smtClean="0"/>
              <a:t>(</a:t>
            </a:r>
            <a:r>
              <a:rPr lang="en-US" dirty="0" err="1"/>
              <a:t>i</a:t>
            </a:r>
            <a:r>
              <a:rPr lang="en-US" dirty="0"/>
              <a:t>) Nuclear </a:t>
            </a:r>
            <a:r>
              <a:rPr lang="en-US" dirty="0" smtClean="0"/>
              <a:t>fusion in </a:t>
            </a:r>
            <a:r>
              <a:rPr lang="en-US" dirty="0"/>
              <a:t>the Sun (solar energy), </a:t>
            </a:r>
            <a:endParaRPr lang="en-US" dirty="0" smtClean="0"/>
          </a:p>
          <a:p>
            <a:pPr algn="just"/>
            <a:r>
              <a:rPr lang="en-US" dirty="0" smtClean="0"/>
              <a:t>(</a:t>
            </a:r>
            <a:r>
              <a:rPr lang="en-US" dirty="0"/>
              <a:t>ii) Gravity </a:t>
            </a:r>
            <a:r>
              <a:rPr lang="en-US" dirty="0" smtClean="0"/>
              <a:t>generated by </a:t>
            </a:r>
            <a:r>
              <a:rPr lang="en-US" dirty="0"/>
              <a:t>the Earth and Moon, </a:t>
            </a:r>
            <a:endParaRPr lang="en-US" dirty="0" smtClean="0"/>
          </a:p>
          <a:p>
            <a:pPr algn="just"/>
            <a:r>
              <a:rPr lang="en-US" dirty="0" smtClean="0"/>
              <a:t>(</a:t>
            </a:r>
            <a:r>
              <a:rPr lang="en-US" dirty="0"/>
              <a:t>iii) Nuclear </a:t>
            </a:r>
            <a:r>
              <a:rPr lang="en-US" dirty="0" smtClean="0"/>
              <a:t>fission reactions</a:t>
            </a:r>
            <a:r>
              <a:rPr lang="en-US" dirty="0"/>
              <a:t>, </a:t>
            </a:r>
            <a:endParaRPr lang="en-US" dirty="0" smtClean="0"/>
          </a:p>
          <a:p>
            <a:pPr algn="just"/>
            <a:r>
              <a:rPr lang="en-US" dirty="0" smtClean="0"/>
              <a:t>(</a:t>
            </a:r>
            <a:r>
              <a:rPr lang="en-US" dirty="0"/>
              <a:t>iv) Energy in the interior of the Earth,</a:t>
            </a:r>
          </a:p>
          <a:p>
            <a:pPr algn="just"/>
            <a:r>
              <a:rPr lang="en-US" dirty="0" smtClean="0"/>
              <a:t>(</a:t>
            </a:r>
            <a:r>
              <a:rPr lang="en-US" dirty="0"/>
              <a:t>v) Energy stored in chemical bonds. </a:t>
            </a:r>
            <a:endParaRPr lang="en-US" dirty="0" smtClean="0"/>
          </a:p>
          <a:p>
            <a:pPr algn="just"/>
            <a:r>
              <a:rPr lang="en-US" dirty="0" smtClean="0"/>
              <a:t>Most of the </a:t>
            </a:r>
            <a:r>
              <a:rPr lang="en-US" dirty="0"/>
              <a:t>energy we use today come from fossil </a:t>
            </a:r>
            <a:r>
              <a:rPr lang="en-US" dirty="0" smtClean="0"/>
              <a:t>fuels (</a:t>
            </a:r>
            <a:r>
              <a:rPr lang="en-US" dirty="0"/>
              <a:t>stored solar energy). But fossils fuels have </a:t>
            </a:r>
            <a:r>
              <a:rPr lang="en-US" dirty="0" smtClean="0"/>
              <a:t>a disadvantage </a:t>
            </a:r>
            <a:r>
              <a:rPr lang="en-US" dirty="0"/>
              <a:t>in that they are non-renewable </a:t>
            </a:r>
            <a:r>
              <a:rPr lang="en-US" dirty="0" smtClean="0"/>
              <a:t>on a </a:t>
            </a:r>
            <a:r>
              <a:rPr lang="en-US" dirty="0"/>
              <a:t>human time scale, and causes other </a:t>
            </a:r>
            <a:r>
              <a:rPr lang="en-US" dirty="0" smtClean="0"/>
              <a:t>potentially harmful </a:t>
            </a:r>
            <a:r>
              <a:rPr lang="en-US" dirty="0"/>
              <a:t>effects on the environment</a:t>
            </a:r>
            <a:r>
              <a:rPr lang="en-US" dirty="0" smtClean="0"/>
              <a:t>.</a:t>
            </a:r>
          </a:p>
          <a:p>
            <a:pPr algn="just"/>
            <a:r>
              <a:rPr lang="en-US" dirty="0"/>
              <a:t>Natural resources fall under the following </a:t>
            </a:r>
            <a:r>
              <a:rPr lang="en-US" dirty="0" smtClean="0"/>
              <a:t>main categories</a:t>
            </a:r>
            <a:r>
              <a:rPr lang="en-US" dirty="0"/>
              <a:t>:</a:t>
            </a:r>
          </a:p>
          <a:p>
            <a:pPr algn="just"/>
            <a:r>
              <a:rPr lang="en-US" b="1" dirty="0"/>
              <a:t>(a) Inexhaustible Resources</a:t>
            </a:r>
            <a:r>
              <a:rPr lang="en-US" dirty="0"/>
              <a:t>: The resources </a:t>
            </a:r>
            <a:r>
              <a:rPr lang="en-US" dirty="0" smtClean="0"/>
              <a:t>which cannot </a:t>
            </a:r>
            <a:r>
              <a:rPr lang="en-US" dirty="0"/>
              <a:t>be exhausted by human consumption are </a:t>
            </a:r>
            <a:r>
              <a:rPr lang="en-US" dirty="0" smtClean="0"/>
              <a:t>called inexhaustible </a:t>
            </a:r>
            <a:r>
              <a:rPr lang="en-US" dirty="0"/>
              <a:t>resources. These include energy </a:t>
            </a:r>
            <a:r>
              <a:rPr lang="en-US" dirty="0" smtClean="0"/>
              <a:t>sources like </a:t>
            </a:r>
            <a:r>
              <a:rPr lang="en-US" dirty="0"/>
              <a:t>solar radiation, wind power, water power and </a:t>
            </a:r>
            <a:r>
              <a:rPr lang="en-US" dirty="0" smtClean="0"/>
              <a:t>tidal </a:t>
            </a:r>
            <a:r>
              <a:rPr lang="en-US" dirty="0"/>
              <a:t>power, etc.</a:t>
            </a:r>
          </a:p>
          <a:p>
            <a:pPr algn="just"/>
            <a:r>
              <a:rPr lang="en-US" b="1" dirty="0"/>
              <a:t>(b) Exhaustible Resources: </a:t>
            </a:r>
            <a:r>
              <a:rPr lang="en-US" dirty="0"/>
              <a:t>There are some resources</a:t>
            </a:r>
            <a:r>
              <a:rPr lang="en-US" dirty="0" smtClean="0"/>
              <a:t>, which </a:t>
            </a:r>
            <a:r>
              <a:rPr lang="en-US" dirty="0"/>
              <a:t>are available in limited quantities and are </a:t>
            </a:r>
            <a:r>
              <a:rPr lang="en-US" dirty="0" smtClean="0"/>
              <a:t>going to </a:t>
            </a:r>
            <a:r>
              <a:rPr lang="en-US" dirty="0"/>
              <a:t>be exhausted as a result of continuous use. </a:t>
            </a:r>
            <a:r>
              <a:rPr lang="en-US" dirty="0" smtClean="0"/>
              <a:t>For example</a:t>
            </a:r>
            <a:r>
              <a:rPr lang="en-US" dirty="0"/>
              <a:t>, the stock of coal in the earth is limited </a:t>
            </a:r>
            <a:r>
              <a:rPr lang="en-US" dirty="0" smtClean="0"/>
              <a:t>and one </a:t>
            </a:r>
            <a:r>
              <a:rPr lang="en-US" dirty="0"/>
              <a:t>day there will be no more coal available for our use</a:t>
            </a:r>
            <a:r>
              <a:rPr lang="en-US" dirty="0" smtClean="0"/>
              <a:t>, if </a:t>
            </a:r>
            <a:r>
              <a:rPr lang="en-US" dirty="0"/>
              <a:t>we keep on using it excessively</a:t>
            </a:r>
            <a:r>
              <a:rPr lang="en-US" dirty="0" smtClean="0"/>
              <a:t>.</a:t>
            </a:r>
            <a:endParaRPr lang="en-US" dirty="0"/>
          </a:p>
        </p:txBody>
      </p:sp>
    </p:spTree>
    <p:extLst>
      <p:ext uri="{BB962C8B-B14F-4D97-AF65-F5344CB8AC3E}">
        <p14:creationId xmlns:p14="http://schemas.microsoft.com/office/powerpoint/2010/main" val="1494559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2858"/>
          <a:stretch/>
        </p:blipFill>
        <p:spPr>
          <a:xfrm>
            <a:off x="1727562" y="2325189"/>
            <a:ext cx="8513717" cy="4532811"/>
          </a:xfrm>
          <a:prstGeom prst="rect">
            <a:avLst/>
          </a:prstGeom>
        </p:spPr>
      </p:pic>
      <p:sp>
        <p:nvSpPr>
          <p:cNvPr id="3" name="Content Placeholder 2"/>
          <p:cNvSpPr>
            <a:spLocks noGrp="1"/>
          </p:cNvSpPr>
          <p:nvPr>
            <p:ph idx="1"/>
          </p:nvPr>
        </p:nvSpPr>
        <p:spPr>
          <a:xfrm>
            <a:off x="0" y="75202"/>
            <a:ext cx="11717383" cy="2367552"/>
          </a:xfrm>
        </p:spPr>
        <p:txBody>
          <a:bodyPr>
            <a:normAutofit fontScale="62500" lnSpcReduction="20000"/>
          </a:bodyPr>
          <a:lstStyle/>
          <a:p>
            <a:pPr algn="just"/>
            <a:r>
              <a:rPr lang="en-US" b="1" dirty="0" smtClean="0"/>
              <a:t>(c) Renewable Resources: </a:t>
            </a:r>
            <a:r>
              <a:rPr lang="en-US" dirty="0" smtClean="0"/>
              <a:t>Renewable resources are those that are constantly available (like water) or can be reasonably replaced or recovered, like vegetative lands. Even though some renewable resources can be replaced, they may take many years to form and that does not make them renewable. Some of the exhaustible resources are naturally regenerated after consumption and are known as renewable resources. e.g., Forest trees and plants that make a forest may be destroyed but new ones grow in their place. But if forest is totally cut down to get land for construction of buildings, it is lost forever. Renewable energy systems use resources that are constantly replaced and are usually less polluting. Examples include hydropower, solar, wind, and geothermal (energy from the heat inside the earth).</a:t>
            </a:r>
          </a:p>
          <a:p>
            <a:pPr algn="just"/>
            <a:r>
              <a:rPr lang="fr-FR" b="1" dirty="0"/>
              <a:t>(d) Non-</a:t>
            </a:r>
            <a:r>
              <a:rPr lang="fr-FR" b="1" dirty="0" err="1"/>
              <a:t>renewable</a:t>
            </a:r>
            <a:r>
              <a:rPr lang="fr-FR" b="1" dirty="0"/>
              <a:t> </a:t>
            </a:r>
            <a:r>
              <a:rPr lang="fr-FR" b="1" dirty="0" err="1"/>
              <a:t>Resources</a:t>
            </a:r>
            <a:r>
              <a:rPr lang="fr-FR" b="1" dirty="0"/>
              <a:t>: </a:t>
            </a:r>
            <a:r>
              <a:rPr lang="fr-FR" dirty="0"/>
              <a:t>Non-</a:t>
            </a:r>
            <a:r>
              <a:rPr lang="fr-FR" dirty="0" err="1"/>
              <a:t>renewable</a:t>
            </a:r>
            <a:r>
              <a:rPr lang="fr-FR" dirty="0"/>
              <a:t> </a:t>
            </a:r>
            <a:r>
              <a:rPr lang="fr-FR" dirty="0" err="1" smtClean="0"/>
              <a:t>resources</a:t>
            </a:r>
            <a:r>
              <a:rPr lang="fr-FR" dirty="0" smtClean="0"/>
              <a:t>  </a:t>
            </a:r>
            <a:r>
              <a:rPr lang="en-US" dirty="0" smtClean="0"/>
              <a:t>are </a:t>
            </a:r>
            <a:r>
              <a:rPr lang="en-US" dirty="0"/>
              <a:t>those that cannot easily be replaced once they </a:t>
            </a:r>
            <a:r>
              <a:rPr lang="en-US" dirty="0" smtClean="0"/>
              <a:t>are destroyed. </a:t>
            </a:r>
            <a:r>
              <a:rPr lang="en-US" dirty="0"/>
              <a:t>For example, fossil fuels. </a:t>
            </a:r>
            <a:r>
              <a:rPr lang="en-US" dirty="0" smtClean="0"/>
              <a:t>Minerals are </a:t>
            </a:r>
            <a:r>
              <a:rPr lang="en-US" dirty="0"/>
              <a:t>also non-renewable because even though </a:t>
            </a:r>
            <a:r>
              <a:rPr lang="en-US" dirty="0" smtClean="0"/>
              <a:t>they form </a:t>
            </a:r>
            <a:r>
              <a:rPr lang="en-US" dirty="0"/>
              <a:t>naturally in a process called the rock cycle, it </a:t>
            </a:r>
            <a:r>
              <a:rPr lang="en-US" dirty="0" smtClean="0"/>
              <a:t>can take </a:t>
            </a:r>
            <a:r>
              <a:rPr lang="en-US" dirty="0"/>
              <a:t>thousands of years, making it non-renewable</a:t>
            </a:r>
            <a:r>
              <a:rPr lang="en-US" dirty="0" smtClean="0"/>
              <a:t>. Non-renewable </a:t>
            </a:r>
            <a:r>
              <a:rPr lang="en-US" dirty="0"/>
              <a:t>resources can be called </a:t>
            </a:r>
            <a:r>
              <a:rPr lang="en-US" dirty="0" smtClean="0"/>
              <a:t>inorganic resources </a:t>
            </a:r>
            <a:r>
              <a:rPr lang="en-US" dirty="0"/>
              <a:t>if they come from non-living things. </a:t>
            </a:r>
            <a:r>
              <a:rPr lang="en-US" dirty="0" smtClean="0"/>
              <a:t>For example</a:t>
            </a:r>
            <a:r>
              <a:rPr lang="en-US" dirty="0"/>
              <a:t>, minerals, wind, land, soil and rocks.</a:t>
            </a:r>
            <a:endParaRPr lang="en-US" dirty="0" smtClean="0"/>
          </a:p>
          <a:p>
            <a:pPr algn="just"/>
            <a:endParaRPr lang="en-US" dirty="0"/>
          </a:p>
        </p:txBody>
      </p:sp>
    </p:spTree>
    <p:extLst>
      <p:ext uri="{BB962C8B-B14F-4D97-AF65-F5344CB8AC3E}">
        <p14:creationId xmlns:p14="http://schemas.microsoft.com/office/powerpoint/2010/main" val="2814516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04998" y="0"/>
            <a:ext cx="9553167" cy="6858000"/>
          </a:xfrm>
          <a:prstGeom prst="rect">
            <a:avLst/>
          </a:prstGeom>
        </p:spPr>
      </p:pic>
    </p:spTree>
    <p:extLst>
      <p:ext uri="{BB962C8B-B14F-4D97-AF65-F5344CB8AC3E}">
        <p14:creationId xmlns:p14="http://schemas.microsoft.com/office/powerpoint/2010/main" val="4272624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6642"/>
            <a:ext cx="10515600" cy="4351338"/>
          </a:xfrm>
        </p:spPr>
        <p:txBody>
          <a:bodyPr/>
          <a:lstStyle/>
          <a:p>
            <a:r>
              <a:rPr lang="en-US" dirty="0" smtClean="0"/>
              <a:t>activities which are damaging </a:t>
            </a:r>
            <a:r>
              <a:rPr lang="en-US" dirty="0"/>
              <a:t>our earth and environment.</a:t>
            </a:r>
          </a:p>
          <a:p>
            <a:r>
              <a:rPr lang="en-US" b="1" dirty="0"/>
              <a:t>(</a:t>
            </a:r>
            <a:r>
              <a:rPr lang="en-US" b="1" dirty="0" err="1"/>
              <a:t>i</a:t>
            </a:r>
            <a:r>
              <a:rPr lang="en-US" b="1" dirty="0"/>
              <a:t>) </a:t>
            </a:r>
            <a:r>
              <a:rPr lang="en-US" b="1" dirty="0" smtClean="0"/>
              <a:t>Overexploitation</a:t>
            </a:r>
          </a:p>
          <a:p>
            <a:r>
              <a:rPr lang="en-US" b="1" dirty="0" smtClean="0"/>
              <a:t>(ii)Mining</a:t>
            </a:r>
          </a:p>
          <a:p>
            <a:r>
              <a:rPr lang="en-US" b="1" dirty="0" smtClean="0"/>
              <a:t>(iii)Deforestation</a:t>
            </a:r>
          </a:p>
          <a:p>
            <a:r>
              <a:rPr lang="en-US" b="1" dirty="0"/>
              <a:t>(iv) Pollution</a:t>
            </a:r>
            <a:r>
              <a:rPr lang="en-US" b="1" dirty="0" smtClean="0"/>
              <a:t>:</a:t>
            </a:r>
          </a:p>
          <a:p>
            <a:pPr marL="0" indent="0">
              <a:buNone/>
            </a:pPr>
            <a:endParaRPr lang="en-US" dirty="0"/>
          </a:p>
        </p:txBody>
      </p:sp>
      <p:pic>
        <p:nvPicPr>
          <p:cNvPr id="4" name="Picture 3"/>
          <p:cNvPicPr>
            <a:picLocks noChangeAspect="1"/>
          </p:cNvPicPr>
          <p:nvPr/>
        </p:nvPicPr>
        <p:blipFill>
          <a:blip r:embed="rId2"/>
          <a:stretch>
            <a:fillRect/>
          </a:stretch>
        </p:blipFill>
        <p:spPr>
          <a:xfrm>
            <a:off x="3343818" y="628786"/>
            <a:ext cx="8838185" cy="2349545"/>
          </a:xfrm>
          <a:prstGeom prst="rect">
            <a:avLst/>
          </a:prstGeom>
        </p:spPr>
      </p:pic>
      <p:pic>
        <p:nvPicPr>
          <p:cNvPr id="5" name="Picture 4"/>
          <p:cNvPicPr>
            <a:picLocks noChangeAspect="1"/>
          </p:cNvPicPr>
          <p:nvPr/>
        </p:nvPicPr>
        <p:blipFill>
          <a:blip r:embed="rId3"/>
          <a:stretch>
            <a:fillRect/>
          </a:stretch>
        </p:blipFill>
        <p:spPr>
          <a:xfrm>
            <a:off x="371611" y="2978330"/>
            <a:ext cx="10771006" cy="3302503"/>
          </a:xfrm>
          <a:prstGeom prst="rect">
            <a:avLst/>
          </a:prstGeom>
        </p:spPr>
      </p:pic>
    </p:spTree>
    <p:extLst>
      <p:ext uri="{BB962C8B-B14F-4D97-AF65-F5344CB8AC3E}">
        <p14:creationId xmlns:p14="http://schemas.microsoft.com/office/powerpoint/2010/main" val="1136801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868"/>
            <a:ext cx="10515600" cy="1325563"/>
          </a:xfrm>
        </p:spPr>
        <p:txBody>
          <a:bodyPr/>
          <a:lstStyle/>
          <a:p>
            <a:r>
              <a:rPr lang="en-US" dirty="0"/>
              <a:t>Climate change</a:t>
            </a:r>
          </a:p>
        </p:txBody>
      </p:sp>
      <p:sp>
        <p:nvSpPr>
          <p:cNvPr id="3" name="Content Placeholder 2"/>
          <p:cNvSpPr>
            <a:spLocks noGrp="1"/>
          </p:cNvSpPr>
          <p:nvPr>
            <p:ph idx="1"/>
          </p:nvPr>
        </p:nvSpPr>
        <p:spPr>
          <a:xfrm>
            <a:off x="0" y="1133293"/>
            <a:ext cx="11887200" cy="4351338"/>
          </a:xfrm>
        </p:spPr>
        <p:txBody>
          <a:bodyPr>
            <a:normAutofit fontScale="77500" lnSpcReduction="20000"/>
          </a:bodyPr>
          <a:lstStyle/>
          <a:p>
            <a:r>
              <a:rPr lang="en-US" dirty="0" smtClean="0"/>
              <a:t>The </a:t>
            </a:r>
            <a:r>
              <a:rPr lang="en-US" dirty="0"/>
              <a:t>earth is becoming </a:t>
            </a:r>
            <a:r>
              <a:rPr lang="en-US" dirty="0" smtClean="0"/>
              <a:t>hotter because </a:t>
            </a:r>
            <a:r>
              <a:rPr lang="en-US" dirty="0"/>
              <a:t>of burning fossil fuels (coal, petrol, diesel, etc</a:t>
            </a:r>
            <a:r>
              <a:rPr lang="en-US" dirty="0" smtClean="0"/>
              <a:t>.). These </a:t>
            </a:r>
            <a:r>
              <a:rPr lang="en-US" dirty="0"/>
              <a:t>gases trap and prevent the earth’s heat </a:t>
            </a:r>
            <a:r>
              <a:rPr lang="en-US" dirty="0" smtClean="0"/>
              <a:t>from escaping</a:t>
            </a:r>
            <a:r>
              <a:rPr lang="en-US" dirty="0"/>
              <a:t>, leading to a global warming. This is called </a:t>
            </a:r>
            <a:r>
              <a:rPr lang="en-US" dirty="0" smtClean="0"/>
              <a:t>the “</a:t>
            </a:r>
            <a:r>
              <a:rPr lang="en-US" dirty="0"/>
              <a:t>greenhouse effect</a:t>
            </a:r>
            <a:r>
              <a:rPr lang="en-US" dirty="0" smtClean="0"/>
              <a:t>”.</a:t>
            </a:r>
          </a:p>
          <a:p>
            <a:r>
              <a:rPr lang="en-US" dirty="0"/>
              <a:t>Forests are the main mechanism for the </a:t>
            </a:r>
            <a:r>
              <a:rPr lang="en-US" dirty="0" smtClean="0"/>
              <a:t>conversion of </a:t>
            </a:r>
            <a:r>
              <a:rPr lang="en-US" dirty="0"/>
              <a:t>carbon dioxide into carbon and oxygen. The </a:t>
            </a:r>
            <a:r>
              <a:rPr lang="en-US" dirty="0" smtClean="0"/>
              <a:t>loss of </a:t>
            </a:r>
            <a:r>
              <a:rPr lang="en-US" dirty="0"/>
              <a:t>forest cover, coupled with the increasing release </a:t>
            </a:r>
            <a:r>
              <a:rPr lang="en-US" dirty="0" smtClean="0"/>
              <a:t>of carbon </a:t>
            </a:r>
            <a:r>
              <a:rPr lang="en-US" dirty="0"/>
              <a:t>dioxide and other gases through </a:t>
            </a:r>
            <a:r>
              <a:rPr lang="en-US" dirty="0" smtClean="0"/>
              <a:t>industrialization contributes </a:t>
            </a:r>
            <a:r>
              <a:rPr lang="en-US" dirty="0"/>
              <a:t>to the ‘greenhouse </a:t>
            </a:r>
            <a:r>
              <a:rPr lang="en-US" dirty="0" smtClean="0"/>
              <a:t>effect</a:t>
            </a:r>
          </a:p>
          <a:p>
            <a:r>
              <a:rPr lang="en-US" dirty="0"/>
              <a:t>Greenhouse gases that occur both naturally </a:t>
            </a:r>
            <a:r>
              <a:rPr lang="en-US" dirty="0" smtClean="0"/>
              <a:t>and  from </a:t>
            </a:r>
            <a:r>
              <a:rPr lang="en-US" dirty="0"/>
              <a:t>human activities include water </a:t>
            </a:r>
            <a:r>
              <a:rPr lang="en-US" dirty="0" err="1"/>
              <a:t>vapour</a:t>
            </a:r>
            <a:r>
              <a:rPr lang="en-US" dirty="0"/>
              <a:t>, </a:t>
            </a:r>
            <a:r>
              <a:rPr lang="en-US" dirty="0" err="1" smtClean="0"/>
              <a:t>carbondioxide</a:t>
            </a:r>
            <a:r>
              <a:rPr lang="en-US" dirty="0" smtClean="0"/>
              <a:t> </a:t>
            </a:r>
            <a:r>
              <a:rPr lang="en-US" dirty="0"/>
              <a:t>(CO2), </a:t>
            </a:r>
            <a:r>
              <a:rPr lang="en-US" dirty="0" smtClean="0"/>
              <a:t> ethane </a:t>
            </a:r>
            <a:r>
              <a:rPr lang="en-US" dirty="0"/>
              <a:t>(CH4), nitrous oxide (N2O) </a:t>
            </a:r>
            <a:r>
              <a:rPr lang="en-US" dirty="0" smtClean="0"/>
              <a:t>and ozone </a:t>
            </a:r>
            <a:r>
              <a:rPr lang="en-US" dirty="0"/>
              <a:t>(O3). Other greenhouse gases have essentially </a:t>
            </a:r>
            <a:r>
              <a:rPr lang="en-US" dirty="0" smtClean="0"/>
              <a:t>no natural </a:t>
            </a:r>
            <a:r>
              <a:rPr lang="en-US" dirty="0"/>
              <a:t>sources, but are the side products of </a:t>
            </a:r>
            <a:r>
              <a:rPr lang="en-US" dirty="0" smtClean="0"/>
              <a:t>industrial processes </a:t>
            </a:r>
            <a:r>
              <a:rPr lang="en-US" dirty="0"/>
              <a:t>or manufactured for human purposes</a:t>
            </a:r>
            <a:r>
              <a:rPr lang="en-US" dirty="0" smtClean="0"/>
              <a:t>, such </a:t>
            </a:r>
            <a:r>
              <a:rPr lang="en-US" dirty="0"/>
              <a:t>as cleaning agents, refrigerants, and </a:t>
            </a:r>
            <a:r>
              <a:rPr lang="en-US" dirty="0" smtClean="0"/>
              <a:t>electrical insulators</a:t>
            </a:r>
            <a:r>
              <a:rPr lang="en-US" dirty="0"/>
              <a:t>. These include the fluorinated gases</a:t>
            </a:r>
            <a:r>
              <a:rPr lang="en-US" dirty="0" smtClean="0"/>
              <a:t>: chlorofluorocarbons </a:t>
            </a:r>
            <a:r>
              <a:rPr lang="en-US" dirty="0"/>
              <a:t>(CFCs), hydro </a:t>
            </a:r>
            <a:r>
              <a:rPr lang="en-US" dirty="0" smtClean="0"/>
              <a:t>chlorofluorocarbons (</a:t>
            </a:r>
            <a:r>
              <a:rPr lang="en-US" dirty="0"/>
              <a:t>HCFCs), hydrofluorocarbons (HCFCs). </a:t>
            </a:r>
            <a:r>
              <a:rPr lang="en-US" b="1" dirty="0"/>
              <a:t>This </a:t>
            </a:r>
            <a:r>
              <a:rPr lang="en-US" b="1" dirty="0" smtClean="0"/>
              <a:t>greenhouse effect </a:t>
            </a:r>
            <a:r>
              <a:rPr lang="en-US" b="1" dirty="0"/>
              <a:t>causes snow to melt very fast</a:t>
            </a:r>
            <a:r>
              <a:rPr lang="en-US" dirty="0" smtClean="0"/>
              <a:t>.</a:t>
            </a:r>
          </a:p>
          <a:p>
            <a:r>
              <a:rPr lang="en-US" dirty="0"/>
              <a:t>Carbon dioxide emissions into the atmosphere </a:t>
            </a:r>
            <a:r>
              <a:rPr lang="en-US" dirty="0" smtClean="0"/>
              <a:t>from burning </a:t>
            </a:r>
            <a:r>
              <a:rPr lang="en-US" dirty="0"/>
              <a:t>oil, coal and gas for energy use is a </a:t>
            </a:r>
            <a:r>
              <a:rPr lang="en-US" dirty="0" smtClean="0"/>
              <a:t>serious problem </a:t>
            </a:r>
            <a:r>
              <a:rPr lang="en-US" dirty="0"/>
              <a:t>as it is harmful to the environment. </a:t>
            </a:r>
            <a:r>
              <a:rPr lang="en-US" dirty="0" smtClean="0"/>
              <a:t>Carbon dioxide </a:t>
            </a:r>
            <a:r>
              <a:rPr lang="en-US" dirty="0"/>
              <a:t>in the atmosphere has increased by 31% </a:t>
            </a:r>
            <a:r>
              <a:rPr lang="en-US" dirty="0" smtClean="0"/>
              <a:t>since pre-industrial </a:t>
            </a:r>
            <a:r>
              <a:rPr lang="en-US" dirty="0"/>
              <a:t>times, causing more heat to be </a:t>
            </a:r>
            <a:r>
              <a:rPr lang="en-US" dirty="0" smtClean="0"/>
              <a:t>trapped in </a:t>
            </a:r>
            <a:r>
              <a:rPr lang="en-US" dirty="0"/>
              <a:t>the lower atmosphere. As a result, there are </a:t>
            </a:r>
            <a:r>
              <a:rPr lang="en-US" dirty="0" smtClean="0"/>
              <a:t>frequent floods </a:t>
            </a:r>
            <a:r>
              <a:rPr lang="en-US" dirty="0"/>
              <a:t>and changes in climate as well as damage </a:t>
            </a:r>
            <a:r>
              <a:rPr lang="en-US" dirty="0" smtClean="0"/>
              <a:t>to crops </a:t>
            </a:r>
            <a:r>
              <a:rPr lang="en-US" dirty="0"/>
              <a:t>and animal life.</a:t>
            </a:r>
          </a:p>
        </p:txBody>
      </p:sp>
    </p:spTree>
    <p:extLst>
      <p:ext uri="{BB962C8B-B14F-4D97-AF65-F5344CB8AC3E}">
        <p14:creationId xmlns:p14="http://schemas.microsoft.com/office/powerpoint/2010/main" val="239147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1916</Words>
  <Application>Microsoft Office PowerPoint</Application>
  <PresentationFormat>Widescreen</PresentationFormat>
  <Paragraphs>78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BookmanOldStyle</vt:lpstr>
      <vt:lpstr>BookmanOldStyle-Bold</vt:lpstr>
      <vt:lpstr>Calibri</vt:lpstr>
      <vt:lpstr>Calibri Light</vt:lpstr>
      <vt:lpstr>Office Theme</vt:lpstr>
      <vt:lpstr>CLASS IX  ARTIFICIAL INTELLIGENCE</vt:lpstr>
      <vt:lpstr>INTRODUCTION</vt:lpstr>
      <vt:lpstr>Society and Environment</vt:lpstr>
      <vt:lpstr>PowerPoint Presentation</vt:lpstr>
      <vt:lpstr>PowerPoint Presentation</vt:lpstr>
      <vt:lpstr>PowerPoint Presentation</vt:lpstr>
      <vt:lpstr>PowerPoint Presentation</vt:lpstr>
      <vt:lpstr>PowerPoint Presentation</vt:lpstr>
      <vt:lpstr>Climate change</vt:lpstr>
      <vt:lpstr>PowerPoint Presentation</vt:lpstr>
      <vt:lpstr>PowerPoint Presentation</vt:lpstr>
      <vt:lpstr>Actions for saving the environment</vt:lpstr>
      <vt:lpstr>Conserving Natural Resources</vt:lpstr>
      <vt:lpstr>PowerPoint Presentation</vt:lpstr>
      <vt:lpstr>Components of a Green Economy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ibm</dc:creator>
  <cp:lastModifiedBy>ibm</cp:lastModifiedBy>
  <cp:revision>58</cp:revision>
  <dcterms:created xsi:type="dcterms:W3CDTF">2024-02-06T03:27:35Z</dcterms:created>
  <dcterms:modified xsi:type="dcterms:W3CDTF">2024-02-11T18:35:14Z</dcterms:modified>
</cp:coreProperties>
</file>